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4" r:id="rId12"/>
    <p:sldId id="271" r:id="rId13"/>
    <p:sldId id="277" r:id="rId14"/>
    <p:sldId id="272" r:id="rId15"/>
    <p:sldId id="273" r:id="rId16"/>
    <p:sldId id="278" r:id="rId17"/>
    <p:sldId id="279" r:id="rId18"/>
    <p:sldId id="275" r:id="rId19"/>
    <p:sldId id="280" r:id="rId20"/>
    <p:sldId id="281" r:id="rId21"/>
    <p:sldId id="414" r:id="rId22"/>
    <p:sldId id="276" r:id="rId23"/>
    <p:sldId id="413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1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817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85768" autoAdjust="0"/>
  </p:normalViewPr>
  <p:slideViewPr>
    <p:cSldViewPr snapToGrid="0" snapToObjects="1">
      <p:cViewPr varScale="1">
        <p:scale>
          <a:sx n="70" d="100"/>
          <a:sy n="70" d="100"/>
        </p:scale>
        <p:origin x="173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4E256-DF8F-44BA-BCE2-07C5F22C2FEF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CCD18-91BD-4C6A-B545-0608757B6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24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33463-1312-4A59-A975-8943EE343DC3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26B11-2126-4E8D-A522-F3F677CA1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10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Federated learning is promising to make application more intelligence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0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Instead of dropping straggler from all the nodes, we can drop the straggler in cluster wise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80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8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1987" name="Notes Placeholder 2"/>
          <p:cNvSpPr txBox="1"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30" tIns="44865" rIns="89730" bIns="44865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fld id="{C13775E2-A919-4175-97C4-78F721158F04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69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34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7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8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10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57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8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Different from the original </a:t>
            </a:r>
            <a:r>
              <a:rPr lang="en-US" altLang="zh-CN" dirty="0" err="1"/>
              <a:t>fl</a:t>
            </a:r>
            <a:r>
              <a:rPr lang="en-US" altLang="zh-CN" dirty="0"/>
              <a:t> model to train a single model! </a:t>
            </a:r>
          </a:p>
          <a:p>
            <a:pPr algn="l"/>
            <a:r>
              <a:rPr lang="en-US" altLang="zh-CN" sz="1800" b="0" i="0" u="none" strike="noStrike" baseline="0" dirty="0">
                <a:latin typeface="TeXGyreTermes-Regular"/>
              </a:rPr>
              <a:t>Preserving the similarity of model weights of nodes in the same cluster.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11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6B11-2126-4E8D-A522-F3F677CA10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95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Copyright @ ANTS Laboratory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3" y="207514"/>
            <a:ext cx="2075380" cy="674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22" y="207515"/>
            <a:ext cx="2089666" cy="6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8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2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00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7772400" cy="1371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192881" marR="0" indent="-192881" algn="ctr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295400" y="4038600"/>
            <a:ext cx="6553200" cy="160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192881" marR="0" indent="-192881" algn="ctr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13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D36B324-F05F-4290-9766-BFC8DDE16E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46344"/>
          </a:xfrm>
          <a:prstGeom prst="rect">
            <a:avLst/>
          </a:prstGeom>
        </p:spPr>
      </p:pic>
      <p:pic>
        <p:nvPicPr>
          <p:cNvPr id="11" name="Picture 3" descr="engineering-cullen-college-of-engineering-tertiary-white.png">
            <a:extLst>
              <a:ext uri="{FF2B5EF4-FFF2-40B4-BE49-F238E27FC236}">
                <a16:creationId xmlns:a16="http://schemas.microsoft.com/office/drawing/2014/main" id="{D2DED54C-100B-417E-8DBB-098DA976C7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54" y="6324600"/>
            <a:ext cx="4633893" cy="26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9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71" y="6230347"/>
            <a:ext cx="1511164" cy="491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28213"/>
            <a:ext cx="1528176" cy="493262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8221935" cy="365125"/>
          </a:xfrm>
        </p:spPr>
        <p:txBody>
          <a:bodyPr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fld id="{61CD8911-B433-634A-8462-B3CDA1BC7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矩形 19">
            <a:extLst>
              <a:ext uri="{FF2B5EF4-FFF2-40B4-BE49-F238E27FC236}">
                <a16:creationId xmlns:a16="http://schemas.microsoft.com/office/drawing/2014/main" id="{84A65319-82A1-47FB-AE2C-DD777BA49AF4}"/>
              </a:ext>
            </a:extLst>
          </p:cNvPr>
          <p:cNvSpPr/>
          <p:nvPr userDrawn="1"/>
        </p:nvSpPr>
        <p:spPr>
          <a:xfrm>
            <a:off x="0" y="1167497"/>
            <a:ext cx="6668655" cy="140953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矩形 20">
            <a:extLst>
              <a:ext uri="{FF2B5EF4-FFF2-40B4-BE49-F238E27FC236}">
                <a16:creationId xmlns:a16="http://schemas.microsoft.com/office/drawing/2014/main" id="{D5826EB3-EE55-485B-A679-E9D8372122D2}"/>
              </a:ext>
            </a:extLst>
          </p:cNvPr>
          <p:cNvSpPr/>
          <p:nvPr userDrawn="1"/>
        </p:nvSpPr>
        <p:spPr>
          <a:xfrm>
            <a:off x="6770255" y="1167497"/>
            <a:ext cx="2373745" cy="140953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60210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9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9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1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9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@ ANTS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D8911-B433-634A-8462-B3CDA1BC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tmp"/><Relationship Id="rId7" Type="http://schemas.openxmlformats.org/officeDocument/2006/relationships/image" Target="../media/image2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tmp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mp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tmp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mp"/><Relationship Id="rId5" Type="http://schemas.openxmlformats.org/officeDocument/2006/relationships/image" Target="../media/image54.png"/><Relationship Id="rId4" Type="http://schemas.openxmlformats.org/officeDocument/2006/relationships/image" Target="../media/image40.tm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mp"/><Relationship Id="rId4" Type="http://schemas.openxmlformats.org/officeDocument/2006/relationships/image" Target="../media/image46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11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076" y="3286721"/>
            <a:ext cx="8273845" cy="610366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Xiaomin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 Ouyang,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Zhiyuan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Xie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Jiayu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 Zhou,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Jianwei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宋体" charset="-122"/>
                <a:cs typeface="Calibri" panose="020F0502020204030204" pitchFamily="34" charset="0"/>
                <a:sym typeface="Arial" charset="0"/>
              </a:rPr>
              <a:t> Huang, Guoliang Xing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baseline="0" dirty="0">
                <a:latin typeface="TeXGyreTermes-Regular"/>
              </a:rPr>
              <a:t>The Chinese University of Hong Kong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Georgia" panose="02040502050405020303" pitchFamily="18" charset="0"/>
              <a:ea typeface="宋体" charset="-122"/>
              <a:cs typeface="Calibri" panose="020F0502020204030204" pitchFamily="34" charset="0"/>
              <a:sym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@ ANTS Laboratory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00A772-83BB-440C-9ABF-9AAD0AD0EF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5248" y="2029877"/>
            <a:ext cx="87335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0" u="none" strike="noStrike" dirty="0" err="1">
                <a:effectLst/>
                <a:latin typeface="Garamond" panose="02020404030301010803" pitchFamily="18" charset="0"/>
              </a:rPr>
              <a:t>ClusterFL</a:t>
            </a:r>
            <a:r>
              <a:rPr lang="en-US" altLang="zh-CN" sz="3200" i="0" u="none" strike="noStrike" dirty="0">
                <a:effectLst/>
                <a:latin typeface="Garamond" panose="02020404030301010803" pitchFamily="18" charset="0"/>
              </a:rPr>
              <a:t>: A Similarity-Aware Federated Learning System for Human Activity Recognition</a:t>
            </a:r>
            <a:endParaRPr lang="en-US" altLang="zh-CN" sz="3200" i="0" dirty="0">
              <a:effectLst/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8ADFB-7976-4BF8-8427-ED95583240ED}"/>
              </a:ext>
            </a:extLst>
          </p:cNvPr>
          <p:cNvSpPr txBox="1"/>
          <p:nvPr/>
        </p:nvSpPr>
        <p:spPr>
          <a:xfrm>
            <a:off x="3124200" y="4603832"/>
            <a:ext cx="3340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u="none" strike="noStrike" baseline="0" dirty="0">
                <a:latin typeface="Georgia" panose="02040502050405020303" pitchFamily="18" charset="0"/>
              </a:rPr>
              <a:t>Presented by Rui Chen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3CF3C-199E-4B2D-AF6D-17A9EB178916}"/>
              </a:ext>
            </a:extLst>
          </p:cNvPr>
          <p:cNvSpPr txBox="1"/>
          <p:nvPr/>
        </p:nvSpPr>
        <p:spPr>
          <a:xfrm>
            <a:off x="2901948" y="5955927"/>
            <a:ext cx="3340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0" i="0" u="none" strike="noStrike" baseline="0" dirty="0" err="1">
                <a:latin typeface="Georgia" panose="02040502050405020303" pitchFamily="18" charset="0"/>
              </a:rPr>
              <a:t>MobiSys</a:t>
            </a:r>
            <a:r>
              <a:rPr lang="en-US" altLang="zh-CN" sz="2000" b="0" i="0" u="none" strike="noStrike" baseline="0" dirty="0">
                <a:latin typeface="Georgia" panose="02040502050405020303" pitchFamily="18" charset="0"/>
              </a:rPr>
              <a:t> 2021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8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3914C-FBF3-4B6A-BC95-19891CA5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2BF0C05-2E0B-4A84-98B1-E9370E110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152318" indent="0" algn="l">
              <a:buFont typeface="Arial"/>
              <a:buNone/>
            </a:pPr>
            <a:r>
              <a:rPr lang="en-US" altLang="zh-CN" sz="3600" kern="0" dirty="0">
                <a:latin typeface="Georgia" panose="02040502050405020303" pitchFamily="18" charset="0"/>
              </a:rPr>
              <a:t>Contribution</a:t>
            </a:r>
            <a:endParaRPr lang="zh-CN" altLang="en-US" sz="3600" kern="0" dirty="0">
              <a:latin typeface="Georgia" panose="02040502050405020303" pitchFamily="18" charset="0"/>
            </a:endParaRPr>
          </a:p>
        </p:txBody>
      </p:sp>
      <p:sp>
        <p:nvSpPr>
          <p:cNvPr id="13" name="Google Shape;681;p21">
            <a:extLst>
              <a:ext uri="{FF2B5EF4-FFF2-40B4-BE49-F238E27FC236}">
                <a16:creationId xmlns:a16="http://schemas.microsoft.com/office/drawing/2014/main" id="{B7CFB998-3037-42B0-A1E3-B9FF8D2DF17C}"/>
              </a:ext>
            </a:extLst>
          </p:cNvPr>
          <p:cNvSpPr txBox="1">
            <a:spLocks/>
          </p:cNvSpPr>
          <p:nvPr/>
        </p:nvSpPr>
        <p:spPr>
          <a:xfrm>
            <a:off x="317296" y="1960018"/>
            <a:ext cx="8683580" cy="3575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/>
                <a:ea typeface="宋体" charset="0"/>
                <a:cs typeface="Arial"/>
                <a:sym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300" kern="0" dirty="0">
                <a:latin typeface="Georgia" panose="02040502050405020303" pitchFamily="18" charset="0"/>
                <a:cs typeface="Calibri"/>
                <a:sym typeface="Calibri"/>
              </a:rPr>
              <a:t>propose </a:t>
            </a:r>
            <a:r>
              <a:rPr lang="en-US" sz="2300" kern="0" dirty="0" err="1">
                <a:latin typeface="Georgia" panose="02040502050405020303" pitchFamily="18" charset="0"/>
                <a:cs typeface="Calibri"/>
                <a:sym typeface="Calibri"/>
              </a:rPr>
              <a:t>ClusterFL</a:t>
            </a:r>
            <a:r>
              <a:rPr lang="en-US" sz="2300" kern="0" dirty="0">
                <a:latin typeface="Georgia" panose="02040502050405020303" pitchFamily="18" charset="0"/>
                <a:cs typeface="Calibri"/>
                <a:sym typeface="Calibri"/>
              </a:rPr>
              <a:t>, a </a:t>
            </a:r>
            <a:r>
              <a:rPr lang="en-US" sz="2300" kern="0" dirty="0">
                <a:solidFill>
                  <a:srgbClr val="C00000"/>
                </a:solidFill>
                <a:latin typeface="Georgia" panose="02040502050405020303" pitchFamily="18" charset="0"/>
                <a:cs typeface="Calibri"/>
                <a:sym typeface="Calibri"/>
              </a:rPr>
              <a:t>similarity-aware</a:t>
            </a:r>
            <a:r>
              <a:rPr lang="en-US" sz="2300" kern="0" dirty="0">
                <a:latin typeface="Georgia" panose="02040502050405020303" pitchFamily="18" charset="0"/>
                <a:cs typeface="Calibri"/>
                <a:sym typeface="Calibri"/>
              </a:rPr>
              <a:t> federated learning system to enable collaborative learning among similar nodes.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300" kern="0" dirty="0">
              <a:latin typeface="Georgia" panose="02040502050405020303" pitchFamily="18" charset="0"/>
              <a:cs typeface="Calibri"/>
              <a:sym typeface="Calibri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300" kern="0" dirty="0">
                <a:latin typeface="Georgia" panose="02040502050405020303" pitchFamily="18" charset="0"/>
                <a:cs typeface="Calibri"/>
                <a:sym typeface="Calibri"/>
              </a:rPr>
              <a:t>introduce two communication efficient strategies:  </a:t>
            </a:r>
            <a:r>
              <a:rPr lang="en-US" altLang="zh-CN" sz="2300" kern="0" dirty="0">
                <a:solidFill>
                  <a:srgbClr val="C00000"/>
                </a:solidFill>
                <a:latin typeface="Georgia" panose="02040502050405020303" pitchFamily="18" charset="0"/>
                <a:cs typeface="Calibri"/>
                <a:sym typeface="Calibri"/>
              </a:rPr>
              <a:t>cluster-wise straggler dropout </a:t>
            </a:r>
            <a:r>
              <a:rPr lang="en-US" altLang="zh-CN" sz="2300" kern="0" dirty="0">
                <a:latin typeface="Georgia" panose="02040502050405020303" pitchFamily="18" charset="0"/>
                <a:cs typeface="Calibri"/>
                <a:sym typeface="Calibri"/>
              </a:rPr>
              <a:t>and </a:t>
            </a:r>
            <a:r>
              <a:rPr lang="en-US" altLang="zh-CN" sz="2300" kern="0" dirty="0">
                <a:solidFill>
                  <a:srgbClr val="C00000"/>
                </a:solidFill>
                <a:latin typeface="Georgia" panose="02040502050405020303" pitchFamily="18" charset="0"/>
                <a:cs typeface="Calibri"/>
                <a:sym typeface="Calibri"/>
              </a:rPr>
              <a:t>correlation based node selection</a:t>
            </a:r>
            <a:r>
              <a:rPr lang="en-US" altLang="zh-CN" sz="2300" kern="0" dirty="0">
                <a:latin typeface="Georgia" panose="02040502050405020303" pitchFamily="18" charset="0"/>
                <a:cs typeface="Calibri"/>
                <a:sym typeface="Calibri"/>
              </a:rPr>
              <a:t>, based on the learned cluster structure.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zh-CN" sz="2300" kern="0" dirty="0">
              <a:latin typeface="Georgia" panose="02040502050405020303" pitchFamily="18" charset="0"/>
              <a:cs typeface="Calibri"/>
              <a:sym typeface="Calibri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300" kern="0" dirty="0">
                <a:latin typeface="Georgia" panose="02040502050405020303" pitchFamily="18" charset="0"/>
                <a:cs typeface="Calibri"/>
                <a:sym typeface="Calibri"/>
              </a:rPr>
              <a:t>collect </a:t>
            </a:r>
            <a:r>
              <a:rPr lang="en-US" altLang="zh-CN" sz="2300" kern="0" dirty="0">
                <a:solidFill>
                  <a:srgbClr val="C00000"/>
                </a:solidFill>
                <a:latin typeface="Georgia" panose="02040502050405020303" pitchFamily="18" charset="0"/>
                <a:cs typeface="Calibri"/>
                <a:sym typeface="Calibri"/>
              </a:rPr>
              <a:t>four new human activity recognition (HAR) datasets </a:t>
            </a:r>
            <a:r>
              <a:rPr lang="en-US" altLang="zh-CN" sz="2300" kern="0" dirty="0">
                <a:latin typeface="Georgia" panose="02040502050405020303" pitchFamily="18" charset="0"/>
                <a:cs typeface="Calibri"/>
                <a:sym typeface="Calibri"/>
              </a:rPr>
              <a:t> in different environments with significant dynamics</a:t>
            </a:r>
          </a:p>
        </p:txBody>
      </p:sp>
    </p:spTree>
    <p:extLst>
      <p:ext uri="{BB962C8B-B14F-4D97-AF65-F5344CB8AC3E}">
        <p14:creationId xmlns:p14="http://schemas.microsoft.com/office/powerpoint/2010/main" val="76963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35" y="1417638"/>
            <a:ext cx="8229600" cy="3813123"/>
          </a:xfrm>
        </p:spPr>
        <p:txBody>
          <a:bodyPr>
            <a:normAutofit/>
          </a:bodyPr>
          <a:lstStyle/>
          <a:p>
            <a:pPr fontAlgn="auto">
              <a:buClrTx/>
              <a:defRPr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Motivation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>
                <a:solidFill>
                  <a:srgbClr val="C00000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Georgia" panose="02040502050405020303" pitchFamily="18" charset="0"/>
              </a:rPr>
              <a:t>Similarity-aware federated learning framework</a:t>
            </a:r>
            <a:endParaRPr lang="en-US" altLang="zh-CN" sz="2800" dirty="0">
              <a:solidFill>
                <a:srgbClr val="C00000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>
                <a:solidFill>
                  <a:schemeClr val="tx1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Experimental Results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>
                <a:solidFill>
                  <a:schemeClr val="tx1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Conclusion</a:t>
            </a:r>
            <a:endParaRPr lang="zh-CN" altLang="en-US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marL="152318" indent="0">
              <a:buNone/>
            </a:pPr>
            <a:r>
              <a:rPr lang="en-US" altLang="zh-CN" sz="4400" dirty="0">
                <a:latin typeface="Georgia" panose="02040502050405020303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83545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52318" indent="0" algn="l"/>
            <a:r>
              <a:rPr lang="en-US" altLang="zh-CN" sz="3600" kern="0" dirty="0">
                <a:latin typeface="Georgia" panose="02040502050405020303" pitchFamily="18" charset="0"/>
              </a:rPr>
              <a:t>Similarity-aware FL Framework</a:t>
            </a:r>
            <a:endParaRPr lang="zh-CN" altLang="en-US" sz="36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6B32F-153E-41E7-AEE0-F9D700BEA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0" t="86718" r="13881" b="3736"/>
          <a:stretch/>
        </p:blipFill>
        <p:spPr>
          <a:xfrm>
            <a:off x="128604" y="5248410"/>
            <a:ext cx="3931767" cy="468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46712-EF8A-4C53-9698-1FA6C0611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3" t="4821" r="6048" b="25472"/>
          <a:stretch/>
        </p:blipFill>
        <p:spPr>
          <a:xfrm>
            <a:off x="0" y="1720061"/>
            <a:ext cx="4060371" cy="3252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E715D3-FCC3-46B7-877C-C72472F15B62}"/>
              </a:ext>
            </a:extLst>
          </p:cNvPr>
          <p:cNvSpPr txBox="1"/>
          <p:nvPr/>
        </p:nvSpPr>
        <p:spPr>
          <a:xfrm>
            <a:off x="4060372" y="2004796"/>
            <a:ext cx="520337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kern="0" dirty="0">
                <a:latin typeface="Georgia" panose="02040502050405020303" pitchFamily="18" charset="0"/>
                <a:cs typeface="Calibri"/>
                <a:sym typeface="Calibri"/>
              </a:rPr>
              <a:t>Step 1: Nodes upload local model weights/loss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kern="0" dirty="0">
                <a:latin typeface="Georgia" panose="02040502050405020303" pitchFamily="18" charset="0"/>
                <a:cs typeface="Calibri"/>
                <a:sym typeface="Calibri"/>
              </a:rPr>
              <a:t>Step 2: The server use a </a:t>
            </a:r>
            <a:r>
              <a:rPr lang="en-US" altLang="zh-CN" b="1" kern="0" dirty="0">
                <a:solidFill>
                  <a:srgbClr val="C00000"/>
                </a:solidFill>
                <a:latin typeface="Georgia" panose="02040502050405020303" pitchFamily="18" charset="0"/>
                <a:cs typeface="Calibri"/>
                <a:sym typeface="Calibri"/>
              </a:rPr>
              <a:t>cluster indicator 	matrix </a:t>
            </a:r>
            <a:r>
              <a:rPr lang="en-US" altLang="zh-CN" kern="0" dirty="0">
                <a:solidFill>
                  <a:schemeClr val="tx1"/>
                </a:solidFill>
                <a:latin typeface="Georgia" panose="02040502050405020303" pitchFamily="18" charset="0"/>
                <a:cs typeface="Calibri"/>
                <a:sym typeface="Calibri"/>
              </a:rPr>
              <a:t>to </a:t>
            </a:r>
            <a:r>
              <a:rPr lang="en-US" altLang="zh-CN" kern="0" dirty="0">
                <a:latin typeface="Georgia" panose="02040502050405020303" pitchFamily="18" charset="0"/>
                <a:cs typeface="Calibri"/>
                <a:sym typeface="Calibri"/>
              </a:rPr>
              <a:t>quantify the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kern="0" dirty="0">
                <a:latin typeface="Georgia" panose="02040502050405020303" pitchFamily="18" charset="0"/>
                <a:cs typeface="Calibri"/>
                <a:sym typeface="Calibri"/>
              </a:rPr>
              <a:t>Step 3: Based on the learned cluster indicator 	matrix, the server updates the models  and 	</a:t>
            </a:r>
            <a:r>
              <a:rPr lang="en-US" altLang="zh-CN" b="1" kern="0" dirty="0">
                <a:solidFill>
                  <a:srgbClr val="C00000"/>
                </a:solidFill>
                <a:latin typeface="Georgia" panose="02040502050405020303" pitchFamily="18" charset="0"/>
                <a:cs typeface="Calibri"/>
                <a:sym typeface="Calibri"/>
              </a:rPr>
              <a:t>identify cluster-wise slow/less 	important nodes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kern="0" dirty="0">
                <a:latin typeface="Georgia" panose="02040502050405020303" pitchFamily="18" charset="0"/>
                <a:cs typeface="Calibri"/>
                <a:sym typeface="Calibri"/>
              </a:rPr>
              <a:t>Step 4: The updated models and a drop indicator 	are send back to nodes</a:t>
            </a:r>
            <a:endParaRPr lang="en-US" altLang="zh-CN" kern="0" dirty="0">
              <a:solidFill>
                <a:schemeClr val="tx1"/>
              </a:solidFill>
              <a:latin typeface="Georgia" panose="02040502050405020303" pitchFamily="18" charset="0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kern="0" dirty="0">
                <a:latin typeface="Georgia" panose="02040502050405020303" pitchFamily="18" charset="0"/>
                <a:cs typeface="Calibri"/>
                <a:sym typeface="Calibri"/>
              </a:rPr>
              <a:t> Step5: Nodes perform the local training</a:t>
            </a:r>
          </a:p>
        </p:txBody>
      </p:sp>
    </p:spTree>
    <p:extLst>
      <p:ext uri="{BB962C8B-B14F-4D97-AF65-F5344CB8AC3E}">
        <p14:creationId xmlns:p14="http://schemas.microsoft.com/office/powerpoint/2010/main" val="170155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52318" indent="0" algn="l"/>
            <a:r>
              <a:rPr lang="en-US" altLang="zh-CN" sz="3600" kern="0" dirty="0">
                <a:latin typeface="Georgia" panose="02040502050405020303" pitchFamily="18" charset="0"/>
              </a:rPr>
              <a:t>Similarity-aware FL Framework</a:t>
            </a:r>
            <a:endParaRPr lang="zh-CN" altLang="en-US" sz="36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6B32F-153E-41E7-AEE0-F9D700BE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0" t="86718" r="13881" b="3736"/>
          <a:stretch/>
        </p:blipFill>
        <p:spPr>
          <a:xfrm>
            <a:off x="476946" y="4958913"/>
            <a:ext cx="3931767" cy="468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46712-EF8A-4C53-9698-1FA6C0611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" t="4821" r="6048" b="25472"/>
          <a:stretch/>
        </p:blipFill>
        <p:spPr>
          <a:xfrm>
            <a:off x="297052" y="1430564"/>
            <a:ext cx="4060371" cy="325233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6E2C36-D1B0-4E74-8CB6-EBFD9FF330C6}"/>
              </a:ext>
            </a:extLst>
          </p:cNvPr>
          <p:cNvSpPr/>
          <p:nvPr/>
        </p:nvSpPr>
        <p:spPr>
          <a:xfrm>
            <a:off x="4572000" y="1749366"/>
            <a:ext cx="4407319" cy="1679634"/>
          </a:xfrm>
          <a:prstGeom prst="roundRect">
            <a:avLst/>
          </a:prstGeom>
          <a:solidFill>
            <a:schemeClr val="accent5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l"/>
            </a:pPr>
            <a:r>
              <a:rPr lang="en-US" altLang="zh-CN" sz="2200" b="1" dirty="0">
                <a:solidFill>
                  <a:schemeClr val="tx1"/>
                </a:solidFill>
                <a:latin typeface="Garamond" panose="02020404030301010803" pitchFamily="18" charset="0"/>
              </a:rPr>
              <a:t>Similarity-aware FL framework</a:t>
            </a: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24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68348-E502-4593-B7E1-F1DA81CD688C}"/>
              </a:ext>
            </a:extLst>
          </p:cNvPr>
          <p:cNvSpPr txBox="1"/>
          <p:nvPr/>
        </p:nvSpPr>
        <p:spPr>
          <a:xfrm>
            <a:off x="5086762" y="2335376"/>
            <a:ext cx="37338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How to  identify clusters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How to update model </a:t>
            </a:r>
          </a:p>
        </p:txBody>
      </p:sp>
    </p:spTree>
    <p:extLst>
      <p:ext uri="{BB962C8B-B14F-4D97-AF65-F5344CB8AC3E}">
        <p14:creationId xmlns:p14="http://schemas.microsoft.com/office/powerpoint/2010/main" val="402476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AD653-C4FA-4680-A07E-87023BD9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EDFB2E-3FC6-4656-BA75-5B3C6566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marL="152318" indent="0" algn="l"/>
            <a:r>
              <a:rPr lang="en-US" altLang="zh-CN" sz="3600" kern="0" dirty="0">
                <a:latin typeface="Georgia" panose="02040502050405020303" pitchFamily="18" charset="0"/>
              </a:rPr>
              <a:t>Similarity-aware FL Framework</a:t>
            </a:r>
            <a:endParaRPr lang="zh-CN" altLang="en-US" sz="3600" kern="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3FA0F-CAF8-4EA7-A9CE-1D4CCF773C8F}"/>
              </a:ext>
            </a:extLst>
          </p:cNvPr>
          <p:cNvSpPr txBox="1"/>
          <p:nvPr/>
        </p:nvSpPr>
        <p:spPr>
          <a:xfrm>
            <a:off x="347452" y="1458220"/>
            <a:ext cx="563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Georgia" panose="02040502050405020303" pitchFamily="18" charset="0"/>
                <a:cs typeface="Calibri"/>
              </a:rPr>
              <a:t>The </a:t>
            </a:r>
            <a:r>
              <a:rPr lang="en-US" altLang="zh-CN" sz="2400" i="1" kern="0" dirty="0">
                <a:latin typeface="Georgia" panose="02040502050405020303" pitchFamily="18" charset="0"/>
                <a:cs typeface="Calibri"/>
              </a:rPr>
              <a:t>global objective </a:t>
            </a:r>
            <a:r>
              <a:rPr lang="en-US" altLang="zh-CN" sz="2400" kern="0" dirty="0">
                <a:latin typeface="Georgia" panose="02040502050405020303" pitchFamily="18" charset="0"/>
                <a:cs typeface="Calibri"/>
              </a:rPr>
              <a:t>of </a:t>
            </a:r>
            <a:r>
              <a:rPr lang="en-US" altLang="zh-CN" sz="2400" kern="0" dirty="0" err="1">
                <a:latin typeface="Georgia" panose="02040502050405020303" pitchFamily="18" charset="0"/>
                <a:cs typeface="Calibri"/>
              </a:rPr>
              <a:t>ClusterFL</a:t>
            </a:r>
            <a:endParaRPr lang="zh-CN" altLang="en-US" sz="2400" kern="0" dirty="0">
              <a:latin typeface="Georgia" panose="02040502050405020303" pitchFamily="18" charset="0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CC1A6-6959-4946-ADF1-1D469659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11972"/>
            <a:ext cx="8034703" cy="1308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A966EC-E941-4A77-BB6F-ED710C02BA01}"/>
              </a:ext>
            </a:extLst>
          </p:cNvPr>
          <p:cNvSpPr txBox="1"/>
          <p:nvPr/>
        </p:nvSpPr>
        <p:spPr>
          <a:xfrm>
            <a:off x="5746789" y="2100050"/>
            <a:ext cx="3200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kern="0" dirty="0">
                <a:latin typeface="Georgia" panose="02040502050405020303" pitchFamily="18" charset="0"/>
                <a:cs typeface="Calibri"/>
              </a:rPr>
              <a:t>cluster indicator matrix</a:t>
            </a:r>
            <a:endParaRPr lang="zh-CN" altLang="en-US" sz="2100" kern="0" dirty="0">
              <a:latin typeface="Georgia" panose="02040502050405020303" pitchFamily="18" charset="0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6B7325-6479-496F-AD38-9EB20C1D3F4D}"/>
              </a:ext>
            </a:extLst>
          </p:cNvPr>
          <p:cNvSpPr/>
          <p:nvPr/>
        </p:nvSpPr>
        <p:spPr>
          <a:xfrm>
            <a:off x="6836775" y="2822120"/>
            <a:ext cx="430510" cy="5333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B1249E-CE37-43B2-B8FF-8F0430764FB4}"/>
              </a:ext>
            </a:extLst>
          </p:cNvPr>
          <p:cNvCxnSpPr>
            <a:cxnSpLocks/>
            <a:stCxn id="9" idx="7"/>
            <a:endCxn id="8" idx="2"/>
          </p:cNvCxnSpPr>
          <p:nvPr/>
        </p:nvCxnSpPr>
        <p:spPr>
          <a:xfrm flipV="1">
            <a:off x="7204238" y="2530937"/>
            <a:ext cx="142751" cy="36929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2994069-EC7A-4DE8-86A9-0954584348E2}"/>
              </a:ext>
            </a:extLst>
          </p:cNvPr>
          <p:cNvSpPr/>
          <p:nvPr/>
        </p:nvSpPr>
        <p:spPr>
          <a:xfrm>
            <a:off x="2659629" y="2709000"/>
            <a:ext cx="533401" cy="68580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E0079-8C3F-469E-9793-BB3F2CA55AB3}"/>
              </a:ext>
            </a:extLst>
          </p:cNvPr>
          <p:cNvCxnSpPr>
            <a:cxnSpLocks/>
            <a:stCxn id="11" idx="7"/>
            <a:endCxn id="13" idx="1"/>
          </p:cNvCxnSpPr>
          <p:nvPr/>
        </p:nvCxnSpPr>
        <p:spPr>
          <a:xfrm flipV="1">
            <a:off x="3114915" y="2494098"/>
            <a:ext cx="215679" cy="3153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CE527E-DB91-4582-870A-89938748DE9C}"/>
              </a:ext>
            </a:extLst>
          </p:cNvPr>
          <p:cNvSpPr txBox="1"/>
          <p:nvPr/>
        </p:nvSpPr>
        <p:spPr>
          <a:xfrm>
            <a:off x="3330594" y="2286349"/>
            <a:ext cx="1905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kern="0" dirty="0">
                <a:latin typeface="Georgia" panose="02040502050405020303" pitchFamily="18" charset="0"/>
                <a:cs typeface="Calibri"/>
              </a:rPr>
              <a:t>Local model </a:t>
            </a:r>
            <a:endParaRPr lang="zh-CN" altLang="en-US" sz="2100" kern="0" dirty="0">
              <a:latin typeface="Georgia" panose="02040502050405020303" pitchFamily="18" charset="0"/>
              <a:cs typeface="Calibri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11571F6-9EB4-42B7-8A4D-2ADB982F6161}"/>
              </a:ext>
            </a:extLst>
          </p:cNvPr>
          <p:cNvSpPr/>
          <p:nvPr/>
        </p:nvSpPr>
        <p:spPr>
          <a:xfrm rot="16200000">
            <a:off x="6167809" y="1618906"/>
            <a:ext cx="595482" cy="3943844"/>
          </a:xfrm>
          <a:prstGeom prst="leftBrace">
            <a:avLst>
              <a:gd name="adj1" fmla="val 3734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A55808-A1EF-4B35-8CE6-2CCCCB06D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46" y="4040457"/>
            <a:ext cx="6171202" cy="5164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499441-746D-4BAD-8564-6E2DF4AB05CD}"/>
              </a:ext>
            </a:extLst>
          </p:cNvPr>
          <p:cNvSpPr txBox="1"/>
          <p:nvPr/>
        </p:nvSpPr>
        <p:spPr>
          <a:xfrm>
            <a:off x="2897553" y="4561744"/>
            <a:ext cx="2438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kern="0" dirty="0">
                <a:latin typeface="Georgia" panose="02040502050405020303" pitchFamily="18" charset="0"/>
                <a:cs typeface="Calibri"/>
              </a:rPr>
              <a:t>L2-Regularization</a:t>
            </a:r>
            <a:endParaRPr lang="zh-CN" altLang="en-US" sz="2100" kern="0" dirty="0">
              <a:latin typeface="Georgia" panose="02040502050405020303" pitchFamily="18" charset="0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23ADF-24C0-47B7-8078-1D45EDDEDCB1}"/>
              </a:ext>
            </a:extLst>
          </p:cNvPr>
          <p:cNvSpPr txBox="1"/>
          <p:nvPr/>
        </p:nvSpPr>
        <p:spPr>
          <a:xfrm>
            <a:off x="6071108" y="4595674"/>
            <a:ext cx="2667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kern="0" dirty="0">
                <a:latin typeface="Georgia" panose="02040502050405020303" pitchFamily="18" charset="0"/>
                <a:cs typeface="Calibri"/>
              </a:rPr>
              <a:t>K-means clustering</a:t>
            </a:r>
            <a:endParaRPr lang="zh-CN" altLang="en-US" sz="2100" kern="0" dirty="0">
              <a:latin typeface="Georgia" panose="02040502050405020303" pitchFamily="18" charset="0"/>
              <a:cs typeface="Calibr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625DFB-0C3E-4264-B654-C2D0D181A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2" y="4079834"/>
            <a:ext cx="2416155" cy="3236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754CCE-363D-42E2-A68E-BEB86A59EA10}"/>
              </a:ext>
            </a:extLst>
          </p:cNvPr>
          <p:cNvCxnSpPr>
            <a:cxnSpLocks/>
          </p:cNvCxnSpPr>
          <p:nvPr/>
        </p:nvCxnSpPr>
        <p:spPr>
          <a:xfrm>
            <a:off x="704061" y="3462930"/>
            <a:ext cx="0" cy="61690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DA037AD-2EE7-41EE-A3E6-02F5F5978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207" y="2455875"/>
            <a:ext cx="1461715" cy="3994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96A542-84DC-4341-AB05-2896691D2D6C}"/>
              </a:ext>
            </a:extLst>
          </p:cNvPr>
          <p:cNvSpPr txBox="1"/>
          <p:nvPr/>
        </p:nvSpPr>
        <p:spPr>
          <a:xfrm>
            <a:off x="96452" y="4442924"/>
            <a:ext cx="241615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900" b="0" i="0" u="none" strike="noStrike" baseline="0" dirty="0">
                <a:solidFill>
                  <a:schemeClr val="accent2"/>
                </a:solidFill>
                <a:latin typeface="Georgia" panose="02040502050405020303" pitchFamily="18" charset="0"/>
              </a:rPr>
              <a:t>Customize a model for each node</a:t>
            </a:r>
            <a:endParaRPr lang="zh-CN" altLang="en-US" sz="1900" dirty="0">
              <a:solidFill>
                <a:schemeClr val="accent2"/>
              </a:solidFill>
              <a:latin typeface="Georgia" panose="020405020504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66695-80E3-40EA-928F-E1C13108CC4A}"/>
              </a:ext>
            </a:extLst>
          </p:cNvPr>
          <p:cNvSpPr txBox="1"/>
          <p:nvPr/>
        </p:nvSpPr>
        <p:spPr>
          <a:xfrm>
            <a:off x="5768617" y="5073676"/>
            <a:ext cx="335746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900" b="0" i="0" u="none" strike="noStrike" baseline="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altLang="zh-CN" dirty="0"/>
              <a:t>Learn from the same cluster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AD5F2B-DB4D-45B6-B096-7141D086AFFE}"/>
                  </a:ext>
                </a:extLst>
              </p:cNvPr>
              <p:cNvSpPr txBox="1"/>
              <p:nvPr/>
            </p:nvSpPr>
            <p:spPr>
              <a:xfrm>
                <a:off x="78039" y="5401714"/>
                <a:ext cx="473344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5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zh-CN" sz="1500" dirty="0">
                    <a:latin typeface="Georgia" panose="02040502050405020303" pitchFamily="18" charset="0"/>
                  </a:rPr>
                  <a:t>: the number of nodes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5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5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1500" dirty="0">
                    <a:latin typeface="Georgia" panose="02040502050405020303" pitchFamily="18" charset="0"/>
                  </a:rPr>
                  <a:t>: the number of training samples at node i’s dataset</a:t>
                </a:r>
              </a:p>
              <a:p>
                <a14:m>
                  <m:oMath xmlns:m="http://schemas.openxmlformats.org/officeDocument/2006/math">
                    <m:r>
                      <a:rPr kumimoji="1" lang="zh-CN" altLang="en-US" sz="15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sz="1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zh-CN" altLang="en-US" sz="15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kumimoji="1" lang="en-US" altLang="zh-CN" sz="1500" dirty="0">
                    <a:latin typeface="Georgia" panose="02040502050405020303" pitchFamily="18" charset="0"/>
                  </a:rPr>
                  <a:t>: </a:t>
                </a:r>
                <a:r>
                  <a:rPr lang="en-US" altLang="zh-CN" sz="1500" dirty="0">
                    <a:latin typeface="Georgia" panose="02040502050405020303" pitchFamily="18" charset="0"/>
                  </a:rPr>
                  <a:t>hyperparameters</a:t>
                </a:r>
                <a:endParaRPr kumimoji="1" lang="zh-CN" altLang="en-US" sz="15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AD5F2B-DB4D-45B6-B096-7141D086A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" y="5401714"/>
                <a:ext cx="4733448" cy="784830"/>
              </a:xfrm>
              <a:prstGeom prst="rect">
                <a:avLst/>
              </a:prstGeom>
              <a:blipFill>
                <a:blip r:embed="rId7"/>
                <a:stretch>
                  <a:fillRect t="-1550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6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  <p:bldP spid="13" grpId="0"/>
      <p:bldP spid="14" grpId="0" animBg="1"/>
      <p:bldP spid="16" grpId="0"/>
      <p:bldP spid="17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030D-8EB7-43A2-9E4F-895D8E38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227013"/>
            <a:ext cx="9133114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kern="0" dirty="0">
                <a:latin typeface="Georgia" panose="02040502050405020303" pitchFamily="18" charset="0"/>
              </a:rPr>
              <a:t>Similarity-aware FL </a:t>
            </a:r>
            <a:r>
              <a:rPr lang="en-US" altLang="zh-CN" sz="3100" kern="0" dirty="0">
                <a:latin typeface="Georgia" panose="02040502050405020303" pitchFamily="18" charset="0"/>
              </a:rPr>
              <a:t>– Alternating optimization</a:t>
            </a:r>
            <a:endParaRPr lang="zh-CN" altLang="en-US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173B-90E5-47EF-8853-460892CD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E15A3-7CF4-49C4-8274-5F4F69CD15DD}"/>
              </a:ext>
            </a:extLst>
          </p:cNvPr>
          <p:cNvSpPr txBox="1"/>
          <p:nvPr/>
        </p:nvSpPr>
        <p:spPr>
          <a:xfrm>
            <a:off x="284018" y="1510803"/>
            <a:ext cx="5697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Georgia" panose="02040502050405020303" pitchFamily="18" charset="0"/>
                <a:cs typeface="Calibri"/>
                <a:sym typeface="Calibri"/>
              </a:rPr>
              <a:t>Fixed </a:t>
            </a:r>
            <a:r>
              <a:rPr lang="en-US" altLang="zh-CN" sz="2400" b="1" kern="0" dirty="0">
                <a:latin typeface="Georgia" panose="02040502050405020303" pitchFamily="18" charset="0"/>
                <a:cs typeface="Calibri"/>
                <a:sym typeface="Calibri"/>
              </a:rPr>
              <a:t>W,</a:t>
            </a:r>
            <a:r>
              <a:rPr lang="zh-CN" altLang="en-US" sz="2400" b="1" kern="0" dirty="0">
                <a:latin typeface="Georgia" panose="02040502050405020303" pitchFamily="18" charset="0"/>
                <a:cs typeface="Calibri"/>
                <a:sym typeface="Calibri"/>
              </a:rPr>
              <a:t> </a:t>
            </a:r>
            <a:r>
              <a:rPr lang="en-US" altLang="zh-CN" sz="2400" kern="0" dirty="0">
                <a:latin typeface="Georgia" panose="02040502050405020303" pitchFamily="18" charset="0"/>
                <a:cs typeface="Calibri"/>
                <a:sym typeface="Calibri"/>
              </a:rPr>
              <a:t>optimize </a:t>
            </a:r>
            <a:r>
              <a:rPr lang="en-US" altLang="zh-CN" sz="2400" b="1" kern="0" dirty="0">
                <a:latin typeface="Georgia" panose="02040502050405020303" pitchFamily="18" charset="0"/>
                <a:cs typeface="Calibri"/>
                <a:sym typeface="Calibri"/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2F543-1CD5-42EE-B610-B2868330DFAB}"/>
              </a:ext>
            </a:extLst>
          </p:cNvPr>
          <p:cNvSpPr txBox="1"/>
          <p:nvPr/>
        </p:nvSpPr>
        <p:spPr>
          <a:xfrm>
            <a:off x="284018" y="4560786"/>
            <a:ext cx="411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0"/>
              </a:spcBef>
              <a:spcAft>
                <a:spcPts val="1200"/>
              </a:spcAft>
              <a:defRPr sz="2800" kern="0">
                <a:latin typeface="Georgia" panose="02040502050405020303" pitchFamily="18" charset="0"/>
                <a:cs typeface="Calibri"/>
              </a:defRPr>
            </a:lvl1pPr>
          </a:lstStyle>
          <a:p>
            <a:pPr marL="342900" indent="-342900">
              <a:buFontTx/>
              <a:buChar char="-"/>
            </a:pPr>
            <a:r>
              <a:rPr lang="zh-CN" altLang="en-US" sz="2400" dirty="0"/>
              <a:t>𝐾</a:t>
            </a:r>
            <a:r>
              <a:rPr lang="en-US" altLang="zh-CN" sz="2400" dirty="0"/>
              <a:t>-means 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97EED-AFC4-42C8-BA92-9A68C423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476" y="4616406"/>
            <a:ext cx="1461715" cy="399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FEC58F-D876-4353-95B7-F7508EE7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58" y="5089839"/>
            <a:ext cx="1752752" cy="731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10B68-016F-46D3-AEAA-50CCA7D32442}"/>
                  </a:ext>
                </a:extLst>
              </p:cNvPr>
              <p:cNvSpPr txBox="1"/>
              <p:nvPr/>
            </p:nvSpPr>
            <p:spPr>
              <a:xfrm>
                <a:off x="2557012" y="5290522"/>
                <a:ext cx="59847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0" i="0" u="none" strike="noStrike" baseline="0" dirty="0">
                    <a:latin typeface="TeXGyreTermes-Regular"/>
                  </a:rPr>
                  <a:t>if node </a:t>
                </a:r>
                <a:r>
                  <a:rPr lang="en-US" altLang="zh-CN" sz="2000" b="0" i="0" u="none" strike="noStrike" baseline="0" dirty="0" err="1">
                    <a:latin typeface="TeXGyreTermes-Regular"/>
                  </a:rPr>
                  <a:t>i</a:t>
                </a:r>
                <a:r>
                  <a:rPr lang="en-US" altLang="zh-CN" sz="2000" b="0" i="0" u="none" strike="noStrike" baseline="0" dirty="0">
                    <a:latin typeface="TeXGyreTermes-Regular"/>
                  </a:rPr>
                  <a:t> belongs to j-</a:t>
                </a:r>
                <a:r>
                  <a:rPr lang="en-US" altLang="zh-CN" sz="2000" b="0" i="0" u="none" strike="noStrike" baseline="0" dirty="0" err="1">
                    <a:latin typeface="TeXGyreTermes-Regular"/>
                  </a:rPr>
                  <a:t>th</a:t>
                </a:r>
                <a:r>
                  <a:rPr lang="en-US" altLang="zh-CN" sz="2000" b="0" i="0" u="none" strike="noStrike" baseline="0" dirty="0">
                    <a:latin typeface="TeXGyreTermes-Regular"/>
                  </a:rPr>
                  <a:t> cluster and </a:t>
                </a:r>
                <a14:m>
                  <m:oMath xmlns:m="http://schemas.openxmlformats.org/officeDocument/2006/math">
                    <m:r>
                      <a:rPr lang="zh-CN" altLang="en-US" sz="2000" b="0" i="1" u="none" strike="noStrike" baseline="0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CN" altLang="en-US" sz="2000" b="0" i="1" u="none" strike="noStrike" baseline="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u="none" strike="noStrike" baseline="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000" b="0" i="1" u="none" strike="noStrike" baseline="0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000" b="0" i="1" u="none" strike="noStrike" baseline="0" dirty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altLang="zh-CN" sz="2000" b="0" i="0" u="none" strike="noStrike" baseline="0" dirty="0">
                    <a:latin typeface="LinLibertineT"/>
                  </a:rPr>
                  <a:t> </a:t>
                </a:r>
                <a:r>
                  <a:rPr lang="en-US" altLang="zh-CN" sz="2000" b="0" i="0" u="none" strike="noStrike" baseline="0" dirty="0">
                    <a:latin typeface="TeXGyreTermes-Regular"/>
                  </a:rPr>
                  <a:t>otherwise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10B68-016F-46D3-AEAA-50CCA7D3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012" y="5290522"/>
                <a:ext cx="5984705" cy="400110"/>
              </a:xfrm>
              <a:prstGeom prst="rect">
                <a:avLst/>
              </a:prstGeom>
              <a:blipFill>
                <a:blip r:embed="rId5"/>
                <a:stretch>
                  <a:fillRect l="-1018" t="-9091" r="-407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DECFBA-0C99-4061-B8CE-27FC9F088683}"/>
                  </a:ext>
                </a:extLst>
              </p:cNvPr>
              <p:cNvSpPr txBox="1"/>
              <p:nvPr/>
            </p:nvSpPr>
            <p:spPr>
              <a:xfrm>
                <a:off x="570803" y="1882938"/>
                <a:ext cx="824285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spcBef>
                    <a:spcPts val="0"/>
                  </a:spcBef>
                  <a:spcAft>
                    <a:spcPts val="1200"/>
                  </a:spcAft>
                  <a:defRPr sz="2800" kern="0">
                    <a:latin typeface="Georgia" panose="02040502050405020303" pitchFamily="18" charset="0"/>
                    <a:cs typeface="Calibri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DECFBA-0C99-4061-B8CE-27FC9F08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03" y="1882938"/>
                <a:ext cx="824285" cy="800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17E1543-5578-4428-94A1-EFE833A6B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428" y="2475047"/>
            <a:ext cx="5869744" cy="1864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A0669A-82CA-4B51-A6A8-CE58BFC55ABE}"/>
              </a:ext>
            </a:extLst>
          </p:cNvPr>
          <p:cNvSpPr txBox="1"/>
          <p:nvPr/>
        </p:nvSpPr>
        <p:spPr>
          <a:xfrm>
            <a:off x="6430638" y="3418212"/>
            <a:ext cx="2253724" cy="70788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0"/>
              </a:spcBef>
              <a:spcAft>
                <a:spcPts val="1200"/>
              </a:spcAft>
              <a:defRPr sz="2800" kern="0">
                <a:latin typeface="Georgia" panose="02040502050405020303" pitchFamily="18" charset="0"/>
                <a:cs typeface="Calibri"/>
              </a:defRPr>
            </a:lvl1pPr>
          </a:lstStyle>
          <a:p>
            <a:r>
              <a:rPr lang="en-US" altLang="zh-CN" sz="2000" dirty="0"/>
              <a:t>pre-</a:t>
            </a:r>
            <a:r>
              <a:rPr lang="en-US" altLang="zh-CN" sz="2000" dirty="0" err="1"/>
              <a:t>softmax</a:t>
            </a:r>
            <a:r>
              <a:rPr lang="en-US" altLang="zh-CN" sz="2000" dirty="0"/>
              <a:t> output of model</a:t>
            </a:r>
            <a:endParaRPr lang="zh-CN" alt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4274F1-581F-46EE-A794-C59A689E1ED7}"/>
              </a:ext>
            </a:extLst>
          </p:cNvPr>
          <p:cNvCxnSpPr>
            <a:cxnSpLocks/>
            <a:stCxn id="12" idx="1"/>
            <a:endCxn id="18" idx="6"/>
          </p:cNvCxnSpPr>
          <p:nvPr/>
        </p:nvCxnSpPr>
        <p:spPr>
          <a:xfrm flipH="1" flipV="1">
            <a:off x="5959197" y="3769881"/>
            <a:ext cx="471441" cy="2274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8FB6AC-15F5-4C7E-8D44-91E051FD2DD5}"/>
              </a:ext>
            </a:extLst>
          </p:cNvPr>
          <p:cNvSpPr txBox="1"/>
          <p:nvPr/>
        </p:nvSpPr>
        <p:spPr>
          <a:xfrm>
            <a:off x="1143079" y="2010697"/>
            <a:ext cx="52707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dirty="0">
                <a:latin typeface="Georgia" panose="02040502050405020303" pitchFamily="18" charset="0"/>
              </a:rPr>
              <a:t>via the similarity of the node models</a:t>
            </a:r>
            <a:endParaRPr lang="zh-CN" altLang="en-US" sz="2100" dirty="0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8765B-5A0A-4880-A79D-682BEAF35A75}"/>
              </a:ext>
            </a:extLst>
          </p:cNvPr>
          <p:cNvSpPr txBox="1"/>
          <p:nvPr/>
        </p:nvSpPr>
        <p:spPr>
          <a:xfrm>
            <a:off x="5422010" y="4509833"/>
            <a:ext cx="1567732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ts val="0"/>
              </a:spcBef>
              <a:spcAft>
                <a:spcPts val="1200"/>
              </a:spcAft>
              <a:buFontTx/>
              <a:buChar char="-"/>
              <a:defRPr sz="2400" kern="0">
                <a:latin typeface="Georgia" panose="02040502050405020303" pitchFamily="18" charset="0"/>
                <a:cs typeface="Calibri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Unknown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78C0BC-C532-46AE-B4EF-C466B35D5518}"/>
                  </a:ext>
                </a:extLst>
              </p:cNvPr>
              <p:cNvSpPr txBox="1"/>
              <p:nvPr/>
            </p:nvSpPr>
            <p:spPr>
              <a:xfrm>
                <a:off x="6267899" y="1301007"/>
                <a:ext cx="287610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spcBef>
                    <a:spcPts val="0"/>
                  </a:spcBef>
                  <a:spcAft>
                    <a:spcPts val="1200"/>
                  </a:spcAft>
                  <a:defRPr sz="2800" kern="0">
                    <a:latin typeface="Georgia" panose="02040502050405020303" pitchFamily="18" charset="0"/>
                    <a:cs typeface="Calibri"/>
                  </a:defRPr>
                </a:lvl1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zh-CN" altLang="en-US" sz="1500" dirty="0"/>
                  <a:t> </a:t>
                </a:r>
                <a:r>
                  <a:rPr lang="en-US" altLang="zh-CN" sz="1500" dirty="0"/>
                  <a:t>: the public available data at server sides.</a:t>
                </a:r>
                <a:endParaRPr lang="zh-CN" altLang="en-US" sz="1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78C0BC-C532-46AE-B4EF-C466B35D5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899" y="1301007"/>
                <a:ext cx="2876101" cy="553998"/>
              </a:xfrm>
              <a:prstGeom prst="rect">
                <a:avLst/>
              </a:prstGeom>
              <a:blipFill>
                <a:blip r:embed="rId8"/>
                <a:stretch>
                  <a:fillRect l="-847" t="-2198" b="-12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264337-5F48-4C58-9664-DD77A442E361}"/>
                  </a:ext>
                </a:extLst>
              </p:cNvPr>
              <p:cNvSpPr txBox="1"/>
              <p:nvPr/>
            </p:nvSpPr>
            <p:spPr>
              <a:xfrm>
                <a:off x="6267900" y="1795556"/>
                <a:ext cx="291943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spcBef>
                    <a:spcPts val="0"/>
                  </a:spcBef>
                  <a:spcAft>
                    <a:spcPts val="1200"/>
                  </a:spcAft>
                  <a:defRPr sz="2400" b="0" i="1" kern="0">
                    <a:latin typeface="Cambria Math" panose="02040503050406030204" pitchFamily="18" charset="0"/>
                    <a:cs typeface="Calibri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zh-CN" altLang="en-US" sz="15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500" i="0" dirty="0">
                    <a:latin typeface="Georgia" panose="02040502050405020303" pitchFamily="18" charset="0"/>
                  </a:rPr>
                  <a:t>: parameter to adjust the sensitivity of the model outputs</a:t>
                </a:r>
                <a:endParaRPr lang="zh-CN" altLang="en-US" sz="1500" i="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264337-5F48-4C58-9664-DD77A442E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900" y="1795556"/>
                <a:ext cx="2919430" cy="553998"/>
              </a:xfrm>
              <a:prstGeom prst="rect">
                <a:avLst/>
              </a:prstGeom>
              <a:blipFill>
                <a:blip r:embed="rId9"/>
                <a:stretch>
                  <a:fillRect l="-835" t="-3333" b="-1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426F3184-F5C7-4F95-B7D8-0B3964CDA05D}"/>
              </a:ext>
            </a:extLst>
          </p:cNvPr>
          <p:cNvSpPr/>
          <p:nvPr/>
        </p:nvSpPr>
        <p:spPr>
          <a:xfrm>
            <a:off x="4647681" y="3500285"/>
            <a:ext cx="1311516" cy="5391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3E7C76-C682-4967-82D9-F5BF9A1E67A1}"/>
              </a:ext>
            </a:extLst>
          </p:cNvPr>
          <p:cNvSpPr/>
          <p:nvPr/>
        </p:nvSpPr>
        <p:spPr>
          <a:xfrm>
            <a:off x="4606488" y="4540611"/>
            <a:ext cx="431970" cy="4001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0082AC-F817-4536-967D-0AA5FA503875}"/>
              </a:ext>
            </a:extLst>
          </p:cNvPr>
          <p:cNvCxnSpPr>
            <a:cxnSpLocks/>
            <a:stCxn id="15" idx="1"/>
            <a:endCxn id="21" idx="6"/>
          </p:cNvCxnSpPr>
          <p:nvPr/>
        </p:nvCxnSpPr>
        <p:spPr>
          <a:xfrm flipH="1">
            <a:off x="5038458" y="4740666"/>
            <a:ext cx="383552" cy="0"/>
          </a:xfrm>
          <a:prstGeom prst="straightConnector1">
            <a:avLst/>
          </a:prstGeom>
          <a:ln w="381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6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5" grpId="0" animBg="1"/>
      <p:bldP spid="18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030D-8EB7-43A2-9E4F-895D8E38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" y="216954"/>
            <a:ext cx="9133114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kern="0" dirty="0">
                <a:latin typeface="Georgia" panose="02040502050405020303" pitchFamily="18" charset="0"/>
              </a:rPr>
              <a:t>Similarity-aware FL </a:t>
            </a:r>
            <a:r>
              <a:rPr lang="en-US" altLang="zh-CN" sz="3100" kern="0" dirty="0">
                <a:latin typeface="Georgia" panose="02040502050405020303" pitchFamily="18" charset="0"/>
              </a:rPr>
              <a:t>-- Cluster indicator</a:t>
            </a:r>
            <a:endParaRPr lang="zh-CN" altLang="en-US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173B-90E5-47EF-8853-460892CD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8B65F5-579C-4A42-938B-88424D32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40" y="2873111"/>
            <a:ext cx="5581919" cy="30676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54A813-7173-4E67-90F8-0C6B1D3D3D9F}"/>
              </a:ext>
            </a:extLst>
          </p:cNvPr>
          <p:cNvSpPr txBox="1"/>
          <p:nvPr/>
        </p:nvSpPr>
        <p:spPr>
          <a:xfrm>
            <a:off x="381000" y="1619935"/>
            <a:ext cx="411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0"/>
              </a:spcBef>
              <a:spcAft>
                <a:spcPts val="1200"/>
              </a:spcAft>
              <a:defRPr sz="2800" kern="0">
                <a:latin typeface="Georgia" panose="02040502050405020303" pitchFamily="18" charset="0"/>
                <a:cs typeface="Calibri"/>
              </a:defRPr>
            </a:lvl1pPr>
          </a:lstStyle>
          <a:p>
            <a:pPr marL="342900" indent="-342900">
              <a:buFontTx/>
              <a:buChar char="-"/>
            </a:pPr>
            <a:r>
              <a:rPr lang="zh-CN" altLang="en-US" sz="2400" dirty="0"/>
              <a:t>𝐾</a:t>
            </a:r>
            <a:r>
              <a:rPr lang="en-US" altLang="zh-CN" sz="2400" dirty="0"/>
              <a:t>-means clustering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15CC06-41FF-4E5F-B7EA-A674CBFAA761}"/>
              </a:ext>
            </a:extLst>
          </p:cNvPr>
          <p:cNvSpPr txBox="1"/>
          <p:nvPr/>
        </p:nvSpPr>
        <p:spPr>
          <a:xfrm>
            <a:off x="4047770" y="1611027"/>
            <a:ext cx="4559541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spcBef>
                <a:spcPts val="0"/>
              </a:spcBef>
              <a:spcAft>
                <a:spcPts val="1200"/>
              </a:spcAft>
              <a:buFontTx/>
              <a:buChar char="-"/>
              <a:defRPr sz="2400" kern="0">
                <a:latin typeface="Georgia" panose="02040502050405020303" pitchFamily="18" charset="0"/>
                <a:cs typeface="Calibri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Unknown number of clusters 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AC2C-3019-48E4-AB6F-C82E6EE8A246}"/>
              </a:ext>
            </a:extLst>
          </p:cNvPr>
          <p:cNvSpPr txBox="1"/>
          <p:nvPr/>
        </p:nvSpPr>
        <p:spPr>
          <a:xfrm>
            <a:off x="225171" y="5940775"/>
            <a:ext cx="7645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30000" dirty="0"/>
              <a:t>1 </a:t>
            </a:r>
            <a:r>
              <a:rPr lang="en-US" altLang="zh-CN" sz="1600" dirty="0"/>
              <a:t>Ding et al. K-means clustering via principal component analysis. 2004</a:t>
            </a:r>
            <a:endParaRPr lang="zh-CN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EFFB70-FC07-4D1D-B28C-1F2327DED9AA}"/>
              </a:ext>
            </a:extLst>
          </p:cNvPr>
          <p:cNvSpPr txBox="1"/>
          <p:nvPr/>
        </p:nvSpPr>
        <p:spPr>
          <a:xfrm>
            <a:off x="2651898" y="2278635"/>
            <a:ext cx="5230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principal components analysis (PCA) </a:t>
            </a:r>
            <a:endParaRPr lang="zh-CN" alt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83CB35-789E-42EE-B5E9-4AE2A07A094B}"/>
              </a:ext>
            </a:extLst>
          </p:cNvPr>
          <p:cNvSpPr txBox="1"/>
          <p:nvPr/>
        </p:nvSpPr>
        <p:spPr>
          <a:xfrm>
            <a:off x="594498" y="2259988"/>
            <a:ext cx="1849596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Georgia" panose="02040502050405020303" pitchFamily="18" charset="0"/>
              </a:defRPr>
            </a:lvl1pPr>
          </a:lstStyle>
          <a:p>
            <a:r>
              <a:rPr lang="en-US" altLang="zh-CN" sz="2800" dirty="0"/>
              <a:t>Solution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: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301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030D-8EB7-43A2-9E4F-895D8E38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474"/>
            <a:ext cx="9133114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kern="0" dirty="0">
                <a:latin typeface="Georgia" panose="02040502050405020303" pitchFamily="18" charset="0"/>
              </a:rPr>
              <a:t>Similarity-aware FL </a:t>
            </a:r>
            <a:r>
              <a:rPr lang="en-US" altLang="zh-CN" sz="3100" kern="0" dirty="0">
                <a:latin typeface="Georgia" panose="02040502050405020303" pitchFamily="18" charset="0"/>
              </a:rPr>
              <a:t>-- Cluster indicator</a:t>
            </a:r>
            <a:endParaRPr lang="zh-CN" altLang="en-US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173B-90E5-47EF-8853-460892CD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AC2C-3019-48E4-AB6F-C82E6EE8A246}"/>
              </a:ext>
            </a:extLst>
          </p:cNvPr>
          <p:cNvSpPr txBox="1"/>
          <p:nvPr/>
        </p:nvSpPr>
        <p:spPr>
          <a:xfrm>
            <a:off x="225171" y="5940775"/>
            <a:ext cx="76451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aseline="30000" dirty="0"/>
              <a:t>1 </a:t>
            </a:r>
            <a:r>
              <a:rPr lang="en-US" altLang="zh-CN" sz="1600" dirty="0"/>
              <a:t>Ding et al. K-means clustering via principal component analysis. 2004</a:t>
            </a:r>
            <a:endParaRPr lang="zh-CN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83CB35-789E-42EE-B5E9-4AE2A07A094B}"/>
              </a:ext>
            </a:extLst>
          </p:cNvPr>
          <p:cNvSpPr txBox="1"/>
          <p:nvPr/>
        </p:nvSpPr>
        <p:spPr>
          <a:xfrm>
            <a:off x="594498" y="2259988"/>
            <a:ext cx="1849596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sz="2400">
                <a:latin typeface="Georgia" panose="02040502050405020303" pitchFamily="18" charset="0"/>
              </a:defRPr>
            </a:lvl1pPr>
          </a:lstStyle>
          <a:p>
            <a:r>
              <a:rPr lang="en-US" altLang="zh-CN" sz="2800" dirty="0"/>
              <a:t>Solution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: </a:t>
            </a:r>
            <a:endParaRPr lang="zh-CN" alt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CBCEAF-9CC6-4EE6-A416-AF0CAB9C8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4" r="70068" b="18590"/>
          <a:stretch/>
        </p:blipFill>
        <p:spPr>
          <a:xfrm>
            <a:off x="7115043" y="2259988"/>
            <a:ext cx="1676400" cy="414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B55710-10EF-4FC4-BE55-1C695223A530}"/>
              </a:ext>
            </a:extLst>
          </p:cNvPr>
          <p:cNvSpPr txBox="1"/>
          <p:nvPr/>
        </p:nvSpPr>
        <p:spPr>
          <a:xfrm>
            <a:off x="2576623" y="2279322"/>
            <a:ext cx="46197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0"/>
              </a:spcBef>
              <a:spcAft>
                <a:spcPts val="1200"/>
              </a:spcAft>
              <a:defRPr sz="2800" kern="0">
                <a:latin typeface="Georgia" panose="02040502050405020303" pitchFamily="18" charset="0"/>
                <a:cs typeface="Calibri"/>
              </a:defRPr>
            </a:lvl1pPr>
          </a:lstStyle>
          <a:p>
            <a:r>
              <a:rPr lang="en-US" altLang="zh-CN" sz="2200" dirty="0"/>
              <a:t>Based on the KL divergence matrix</a:t>
            </a:r>
            <a:endParaRPr lang="zh-CN" alt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B9C6BE-0A91-4B7F-AADD-0546B833D4CE}"/>
              </a:ext>
            </a:extLst>
          </p:cNvPr>
          <p:cNvSpPr txBox="1"/>
          <p:nvPr/>
        </p:nvSpPr>
        <p:spPr>
          <a:xfrm>
            <a:off x="292200" y="5298050"/>
            <a:ext cx="8110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0"/>
              </a:spcBef>
              <a:spcAft>
                <a:spcPts val="1200"/>
              </a:spcAft>
              <a:defRPr sz="2400" kern="0">
                <a:latin typeface="Georgia" panose="02040502050405020303" pitchFamily="18" charset="0"/>
                <a:cs typeface="Calibri"/>
              </a:defRPr>
            </a:lvl1pPr>
          </a:lstStyle>
          <a:p>
            <a:r>
              <a:rPr lang="en-US" altLang="zh-CN" sz="2000" b="1" dirty="0"/>
              <a:t>P</a:t>
            </a:r>
            <a:r>
              <a:rPr lang="en-US" altLang="zh-CN" sz="2000" dirty="0"/>
              <a:t> is the continuous solution of K-means clustering to approximate </a:t>
            </a:r>
            <a:r>
              <a:rPr lang="en-US" altLang="zh-CN" sz="2000" b="1" dirty="0"/>
              <a:t>F.</a:t>
            </a:r>
            <a:r>
              <a:rPr lang="en-US" altLang="zh-CN" sz="2000" baseline="30000" dirty="0"/>
              <a:t> 1</a:t>
            </a:r>
            <a:endParaRPr lang="zh-CN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9BAAEE-84FB-478E-BE34-D8E325462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021"/>
          <a:stretch/>
        </p:blipFill>
        <p:spPr>
          <a:xfrm>
            <a:off x="232856" y="4000231"/>
            <a:ext cx="4114801" cy="541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CAA2B6-4611-4267-B9B8-44D7B22FE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2" t="910" r="57740" b="66455"/>
          <a:stretch/>
        </p:blipFill>
        <p:spPr>
          <a:xfrm>
            <a:off x="5691967" y="4734122"/>
            <a:ext cx="2406768" cy="327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C93A7F-6538-438B-9C5C-51CE0F1E93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13" t="30211" r="27657"/>
          <a:stretch/>
        </p:blipFill>
        <p:spPr>
          <a:xfrm>
            <a:off x="5523751" y="3583613"/>
            <a:ext cx="2481943" cy="1031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1FBCA1-24CD-46BD-8CB8-C650977352A7}"/>
              </a:ext>
            </a:extLst>
          </p:cNvPr>
          <p:cNvSpPr txBox="1"/>
          <p:nvPr/>
        </p:nvSpPr>
        <p:spPr>
          <a:xfrm>
            <a:off x="225171" y="3257090"/>
            <a:ext cx="350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M-1 principal components</a:t>
            </a:r>
            <a:endParaRPr lang="zh-CN" altLang="en-US" sz="2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D06938-37E8-4B98-98E4-D61896B73341}"/>
              </a:ext>
            </a:extLst>
          </p:cNvPr>
          <p:cNvSpPr/>
          <p:nvPr/>
        </p:nvSpPr>
        <p:spPr>
          <a:xfrm>
            <a:off x="983143" y="3949530"/>
            <a:ext cx="994628" cy="65393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A601F9-3C12-4A1C-8467-B2A4B4BE988A}"/>
              </a:ext>
            </a:extLst>
          </p:cNvPr>
          <p:cNvCxnSpPr>
            <a:cxnSpLocks/>
            <a:stCxn id="16" idx="2"/>
            <a:endCxn id="17" idx="7"/>
          </p:cNvCxnSpPr>
          <p:nvPr/>
        </p:nvCxnSpPr>
        <p:spPr>
          <a:xfrm flipH="1">
            <a:off x="1832111" y="3718755"/>
            <a:ext cx="145660" cy="326542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93D39D-F722-4A9C-AB48-4599E5ABA2FA}"/>
                  </a:ext>
                </a:extLst>
              </p:cNvPr>
              <p:cNvSpPr txBox="1"/>
              <p:nvPr/>
            </p:nvSpPr>
            <p:spPr>
              <a:xfrm>
                <a:off x="4501664" y="3904246"/>
                <a:ext cx="79348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4400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kumimoji="1" lang="zh-CN" altLang="en-US" sz="4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93D39D-F722-4A9C-AB48-4599E5ABA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664" y="3904246"/>
                <a:ext cx="793487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1E001D9-A069-4971-A4E6-FC952029B679}"/>
              </a:ext>
            </a:extLst>
          </p:cNvPr>
          <p:cNvSpPr txBox="1"/>
          <p:nvPr/>
        </p:nvSpPr>
        <p:spPr>
          <a:xfrm>
            <a:off x="5523751" y="4645604"/>
            <a:ext cx="412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Georgia" panose="02040502050405020303" pitchFamily="18" charset="0"/>
              </a:rPr>
              <a:t>(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D0F587-DF48-4BFB-8DEB-DDFF6B6E49FF}"/>
              </a:ext>
            </a:extLst>
          </p:cNvPr>
          <p:cNvSpPr txBox="1"/>
          <p:nvPr/>
        </p:nvSpPr>
        <p:spPr>
          <a:xfrm>
            <a:off x="5295151" y="3026257"/>
            <a:ext cx="350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0"/>
              </a:spcBef>
              <a:spcAft>
                <a:spcPts val="1200"/>
              </a:spcAft>
              <a:defRPr sz="2400" kern="0">
                <a:latin typeface="Georgia" panose="02040502050405020303" pitchFamily="18" charset="0"/>
                <a:cs typeface="Calibri"/>
              </a:defRPr>
            </a:lvl1pPr>
          </a:lstStyle>
          <a:p>
            <a:r>
              <a:rPr lang="en-US" altLang="zh-CN" dirty="0"/>
              <a:t>Normalized indicators F</a:t>
            </a:r>
            <a:endParaRPr lang="zh-CN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0717E-5471-48B5-8F32-10A72236A973}"/>
              </a:ext>
            </a:extLst>
          </p:cNvPr>
          <p:cNvSpPr txBox="1"/>
          <p:nvPr/>
        </p:nvSpPr>
        <p:spPr>
          <a:xfrm>
            <a:off x="7968903" y="4626410"/>
            <a:ext cx="259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Georgia" panose="02040502050405020303" pitchFamily="18" charset="0"/>
              </a:rPr>
              <a:t>)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D29D8B-2D82-4139-909D-6FA1EDE66D1D}"/>
              </a:ext>
            </a:extLst>
          </p:cNvPr>
          <p:cNvSpPr txBox="1"/>
          <p:nvPr/>
        </p:nvSpPr>
        <p:spPr>
          <a:xfrm>
            <a:off x="284018" y="1510803"/>
            <a:ext cx="5697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Georgia" panose="02040502050405020303" pitchFamily="18" charset="0"/>
                <a:cs typeface="Calibri"/>
                <a:sym typeface="Calibri"/>
              </a:rPr>
              <a:t>Fixed </a:t>
            </a:r>
            <a:r>
              <a:rPr lang="en-US" altLang="zh-CN" sz="2400" b="1" kern="0" dirty="0">
                <a:latin typeface="Georgia" panose="02040502050405020303" pitchFamily="18" charset="0"/>
                <a:cs typeface="Calibri"/>
                <a:sym typeface="Calibri"/>
              </a:rPr>
              <a:t>W,</a:t>
            </a:r>
            <a:r>
              <a:rPr lang="zh-CN" altLang="en-US" sz="2400" b="1" kern="0" dirty="0">
                <a:latin typeface="Georgia" panose="02040502050405020303" pitchFamily="18" charset="0"/>
                <a:cs typeface="Calibri"/>
                <a:sym typeface="Calibri"/>
              </a:rPr>
              <a:t> </a:t>
            </a:r>
            <a:r>
              <a:rPr lang="en-US" altLang="zh-CN" sz="2400" kern="0" dirty="0">
                <a:latin typeface="Georgia" panose="02040502050405020303" pitchFamily="18" charset="0"/>
                <a:cs typeface="Calibri"/>
                <a:sym typeface="Calibri"/>
              </a:rPr>
              <a:t>optimize </a:t>
            </a:r>
            <a:r>
              <a:rPr lang="en-US" altLang="zh-CN" sz="2400" b="1" kern="0" dirty="0">
                <a:latin typeface="Georgia" panose="02040502050405020303" pitchFamily="18" charset="0"/>
                <a:cs typeface="Calibri"/>
                <a:sym typeface="Calibri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79025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11" grpId="0"/>
      <p:bldP spid="12" grpId="0"/>
      <p:bldP spid="16" grpId="0"/>
      <p:bldP spid="17" grpId="0" animBg="1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A121-C051-470D-96FB-D8917CE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266EB9-DD40-4B64-B552-189E7F16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9" y="230325"/>
            <a:ext cx="9089571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kern="0" dirty="0">
                <a:latin typeface="Georgia" panose="02040502050405020303" pitchFamily="18" charset="0"/>
              </a:rPr>
              <a:t>Similarity-aware FL</a:t>
            </a:r>
            <a:r>
              <a:rPr lang="en-US" altLang="zh-CN" sz="3100" kern="0" dirty="0">
                <a:latin typeface="Georgia" panose="02040502050405020303" pitchFamily="18" charset="0"/>
              </a:rPr>
              <a:t> – Alternating optimization</a:t>
            </a:r>
            <a:endParaRPr lang="zh-CN" altLang="en-US" sz="3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A0D49-4764-43C5-9572-A85B07BA9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" r="4808"/>
          <a:stretch/>
        </p:blipFill>
        <p:spPr>
          <a:xfrm>
            <a:off x="4159841" y="1509456"/>
            <a:ext cx="3977470" cy="1621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22791E-5E24-4E1B-91D9-32EADE5C3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" r="3187" b="4280"/>
          <a:stretch/>
        </p:blipFill>
        <p:spPr>
          <a:xfrm>
            <a:off x="3328149" y="3252494"/>
            <a:ext cx="5159013" cy="1538898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C251B7-9694-443C-BE88-FC3F3EFD315B}"/>
                  </a:ext>
                </a:extLst>
              </p:cNvPr>
              <p:cNvSpPr txBox="1"/>
              <p:nvPr/>
            </p:nvSpPr>
            <p:spPr>
              <a:xfrm>
                <a:off x="261257" y="1511698"/>
                <a:ext cx="51590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342900" indent="-34290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sz="2400" kern="0">
                    <a:latin typeface="Georgia" panose="02040502050405020303" pitchFamily="18" charset="0"/>
                    <a:cs typeface="Calibri"/>
                  </a:defRPr>
                </a:lvl1pPr>
              </a:lstStyle>
              <a:p>
                <a:r>
                  <a:rPr lang="en-US" altLang="zh-CN" dirty="0"/>
                  <a:t>Fixed </a:t>
                </a:r>
                <a:r>
                  <a:rPr lang="en-US" altLang="zh-CN" b="1" dirty="0"/>
                  <a:t>F</a:t>
                </a:r>
                <a:r>
                  <a:rPr lang="en-US" altLang="zh-CN" dirty="0"/>
                  <a:t>,  optimize </a:t>
                </a:r>
                <a:r>
                  <a:rPr lang="en-US" altLang="zh-CN" b="1" dirty="0"/>
                  <a:t>W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C251B7-9694-443C-BE88-FC3F3EFD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1511698"/>
                <a:ext cx="5159013" cy="461665"/>
              </a:xfrm>
              <a:prstGeom prst="rect">
                <a:avLst/>
              </a:prstGeom>
              <a:blipFill>
                <a:blip r:embed="rId4"/>
                <a:stretch>
                  <a:fillRect l="-1655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14269B-C309-4CEE-92AB-4F40B2891C24}"/>
                  </a:ext>
                </a:extLst>
              </p:cNvPr>
              <p:cNvSpPr txBox="1"/>
              <p:nvPr/>
            </p:nvSpPr>
            <p:spPr>
              <a:xfrm>
                <a:off x="356349" y="4691807"/>
                <a:ext cx="2604565" cy="898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342900" indent="-342900">
                  <a:spcBef>
                    <a:spcPts val="0"/>
                  </a:spcBef>
                  <a:spcAft>
                    <a:spcPts val="1200"/>
                  </a:spcAft>
                  <a:buFontTx/>
                  <a:buChar char="-"/>
                  <a:defRPr sz="2500" kern="0">
                    <a:latin typeface="Georgia" panose="02040502050405020303" pitchFamily="18" charset="0"/>
                    <a:cs typeface="Calibri"/>
                  </a:defRPr>
                </a:lvl1pPr>
              </a:lstStyle>
              <a:p>
                <a:r>
                  <a:rPr lang="en-US" altLang="zh-CN" dirty="0"/>
                  <a:t>server update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𝐔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altLang="zh-CN" dirty="0"/>
                  <a:t>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14269B-C309-4CEE-92AB-4F40B2891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49" y="4691807"/>
                <a:ext cx="2604565" cy="898003"/>
              </a:xfrm>
              <a:prstGeom prst="rect">
                <a:avLst/>
              </a:prstGeom>
              <a:blipFill>
                <a:blip r:embed="rId5"/>
                <a:stretch>
                  <a:fillRect l="-3505" t="-6122" b="-14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65B6653-6F03-4036-A3C0-15DFBA05E434}"/>
              </a:ext>
            </a:extLst>
          </p:cNvPr>
          <p:cNvSpPr txBox="1"/>
          <p:nvPr/>
        </p:nvSpPr>
        <p:spPr>
          <a:xfrm>
            <a:off x="356349" y="3429000"/>
            <a:ext cx="2971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0"/>
              </a:spcBef>
              <a:spcAft>
                <a:spcPts val="1200"/>
              </a:spcAft>
              <a:defRPr sz="2800" kern="0">
                <a:latin typeface="Georgia" panose="02040502050405020303" pitchFamily="18" charset="0"/>
                <a:cs typeface="Calibri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altLang="zh-CN" sz="2500" dirty="0"/>
              <a:t>node update </a:t>
            </a:r>
            <a:r>
              <a:rPr lang="en-US" altLang="zh-CN" sz="2500" b="1" dirty="0"/>
              <a:t>W</a:t>
            </a:r>
            <a:r>
              <a:rPr lang="en-US" altLang="zh-CN" sz="2500" dirty="0"/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F696E7-9956-433C-BEC5-D1B47EAC5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149" y="5007378"/>
            <a:ext cx="5524639" cy="100531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9972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A121-C051-470D-96FB-D8917CE9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266EB9-DD40-4B64-B552-189E7F16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kern="0" dirty="0">
                <a:latin typeface="Georgia" panose="02040502050405020303" pitchFamily="18" charset="0"/>
              </a:rPr>
              <a:t>Similarity-aware FL</a:t>
            </a:r>
            <a:endParaRPr lang="zh-CN" altLang="en-US" sz="3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E42A12-4084-4549-AF12-F82AABD77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33"/>
          <a:stretch/>
        </p:blipFill>
        <p:spPr>
          <a:xfrm>
            <a:off x="2006199" y="1319548"/>
            <a:ext cx="5123935" cy="513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6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35" y="1417638"/>
            <a:ext cx="8229600" cy="3813123"/>
          </a:xfrm>
        </p:spPr>
        <p:txBody>
          <a:bodyPr>
            <a:normAutofit/>
          </a:bodyPr>
          <a:lstStyle/>
          <a:p>
            <a:pPr fontAlgn="auto">
              <a:buClrTx/>
              <a:defRPr/>
            </a:pPr>
            <a:r>
              <a:rPr lang="en-US" altLang="zh-CN" sz="2800" dirty="0">
                <a:solidFill>
                  <a:srgbClr val="C00000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Motivation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>
                <a:solidFill>
                  <a:schemeClr val="tx1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Georgia" panose="02040502050405020303" pitchFamily="18" charset="0"/>
              </a:rPr>
              <a:t>Similarity-aware federated learning framework</a:t>
            </a: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>
                <a:solidFill>
                  <a:schemeClr val="tx1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Experimental Results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>
                <a:solidFill>
                  <a:schemeClr val="tx1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Conclusion</a:t>
            </a:r>
            <a:endParaRPr lang="zh-CN" altLang="en-US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marL="152318" indent="0">
              <a:buNone/>
            </a:pPr>
            <a:r>
              <a:rPr lang="en-US" altLang="zh-CN" sz="4400" dirty="0">
                <a:latin typeface="Georgia" panose="02040502050405020303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10044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4" y="255362"/>
            <a:ext cx="8229600" cy="1143000"/>
          </a:xfrm>
        </p:spPr>
        <p:txBody>
          <a:bodyPr>
            <a:normAutofit/>
          </a:bodyPr>
          <a:lstStyle/>
          <a:p>
            <a:pPr marL="152318" indent="0" algn="l"/>
            <a:r>
              <a:rPr lang="en-US" altLang="zh-CN" sz="3600" kern="0" dirty="0">
                <a:latin typeface="Georgia" panose="02040502050405020303" pitchFamily="18" charset="0"/>
              </a:rPr>
              <a:t>Similarity-aware FL Framework</a:t>
            </a:r>
            <a:endParaRPr lang="zh-CN" altLang="en-US" sz="36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6B32F-153E-41E7-AEE0-F9D700BE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0" t="86718" r="13881" b="3736"/>
          <a:stretch/>
        </p:blipFill>
        <p:spPr>
          <a:xfrm>
            <a:off x="400564" y="5268175"/>
            <a:ext cx="3931767" cy="468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46712-EF8A-4C53-9698-1FA6C0611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" t="4821" r="6048" b="25472"/>
          <a:stretch/>
        </p:blipFill>
        <p:spPr>
          <a:xfrm>
            <a:off x="336263" y="1749366"/>
            <a:ext cx="4060371" cy="325233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6E2C36-D1B0-4E74-8CB6-EBFD9FF330C6}"/>
              </a:ext>
            </a:extLst>
          </p:cNvPr>
          <p:cNvSpPr/>
          <p:nvPr/>
        </p:nvSpPr>
        <p:spPr>
          <a:xfrm>
            <a:off x="4572000" y="1749366"/>
            <a:ext cx="4407319" cy="1679634"/>
          </a:xfrm>
          <a:prstGeom prst="roundRect">
            <a:avLst/>
          </a:prstGeom>
          <a:solidFill>
            <a:schemeClr val="accent5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l"/>
            </a:pPr>
            <a:r>
              <a:rPr lang="en-US" altLang="zh-CN" sz="2200" b="1" dirty="0">
                <a:solidFill>
                  <a:schemeClr val="tx1"/>
                </a:solidFill>
                <a:latin typeface="Garamond" panose="02020404030301010803" pitchFamily="18" charset="0"/>
              </a:rPr>
              <a:t>Similarity-aware FL framework</a:t>
            </a: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24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68348-E502-4593-B7E1-F1DA81CD688C}"/>
              </a:ext>
            </a:extLst>
          </p:cNvPr>
          <p:cNvSpPr txBox="1"/>
          <p:nvPr/>
        </p:nvSpPr>
        <p:spPr>
          <a:xfrm>
            <a:off x="5086762" y="2335376"/>
            <a:ext cx="37338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How to  identify clusters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How to update model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9C1DF6-0CBD-4F99-B37C-38D66AABF0E1}"/>
              </a:ext>
            </a:extLst>
          </p:cNvPr>
          <p:cNvSpPr/>
          <p:nvPr/>
        </p:nvSpPr>
        <p:spPr>
          <a:xfrm>
            <a:off x="4572000" y="3965877"/>
            <a:ext cx="4495800" cy="1713148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l"/>
            </a:pPr>
            <a:r>
              <a:rPr lang="en-US" altLang="zh-CN" sz="2200" b="1" dirty="0">
                <a:solidFill>
                  <a:schemeClr val="tx1"/>
                </a:solidFill>
                <a:latin typeface="Garamond" panose="02020404030301010803" pitchFamily="18" charset="0"/>
              </a:rPr>
              <a:t>Communication Efficiency</a:t>
            </a: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11BE0-84F2-4F20-BAC6-4C1C1240C5E5}"/>
              </a:ext>
            </a:extLst>
          </p:cNvPr>
          <p:cNvSpPr txBox="1"/>
          <p:nvPr/>
        </p:nvSpPr>
        <p:spPr>
          <a:xfrm>
            <a:off x="5086762" y="4512262"/>
            <a:ext cx="389255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How to handle straggler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How to identify “important” nodes</a:t>
            </a:r>
          </a:p>
        </p:txBody>
      </p:sp>
    </p:spTree>
    <p:extLst>
      <p:ext uri="{BB962C8B-B14F-4D97-AF65-F5344CB8AC3E}">
        <p14:creationId xmlns:p14="http://schemas.microsoft.com/office/powerpoint/2010/main" val="78313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96B8-F879-4607-8AF7-0982F6C4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4" y="255362"/>
            <a:ext cx="8229600" cy="1143000"/>
          </a:xfrm>
        </p:spPr>
        <p:txBody>
          <a:bodyPr>
            <a:normAutofit/>
          </a:bodyPr>
          <a:lstStyle/>
          <a:p>
            <a:pPr marL="152318" indent="0" algn="l"/>
            <a:r>
              <a:rPr lang="en-US" altLang="zh-CN" sz="3600" kern="0" dirty="0">
                <a:latin typeface="Georgia" panose="02040502050405020303" pitchFamily="18" charset="0"/>
              </a:rPr>
              <a:t>Similarity-aware FL Framework</a:t>
            </a:r>
            <a:endParaRPr lang="zh-CN" altLang="en-US" sz="3600" kern="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5A83-E426-4C47-BCA5-045B206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6B32F-153E-41E7-AEE0-F9D700BEA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0" t="86718" r="13881" b="3736"/>
          <a:stretch/>
        </p:blipFill>
        <p:spPr>
          <a:xfrm>
            <a:off x="400564" y="5268175"/>
            <a:ext cx="3931767" cy="468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46712-EF8A-4C53-9698-1FA6C0611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" t="4821" r="6048" b="25472"/>
          <a:stretch/>
        </p:blipFill>
        <p:spPr>
          <a:xfrm>
            <a:off x="336263" y="1749366"/>
            <a:ext cx="4060371" cy="325233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9C1DF6-0CBD-4F99-B37C-38D66AABF0E1}"/>
              </a:ext>
            </a:extLst>
          </p:cNvPr>
          <p:cNvSpPr/>
          <p:nvPr/>
        </p:nvSpPr>
        <p:spPr>
          <a:xfrm>
            <a:off x="4396634" y="1874644"/>
            <a:ext cx="4495800" cy="1713148"/>
          </a:xfrm>
          <a:prstGeom prst="roundRect">
            <a:avLst/>
          </a:prstGeom>
          <a:solidFill>
            <a:schemeClr val="accent3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l"/>
            </a:pPr>
            <a:r>
              <a:rPr lang="en-US" altLang="zh-CN" sz="2200" b="1" dirty="0">
                <a:solidFill>
                  <a:schemeClr val="tx1"/>
                </a:solidFill>
                <a:latin typeface="Garamond" panose="02020404030301010803" pitchFamily="18" charset="0"/>
              </a:rPr>
              <a:t>Communication Efficiency</a:t>
            </a: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algn="ctr"/>
            <a:endParaRPr lang="en-US" altLang="zh-CN" sz="22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11BE0-84F2-4F20-BAC6-4C1C1240C5E5}"/>
              </a:ext>
            </a:extLst>
          </p:cNvPr>
          <p:cNvSpPr txBox="1"/>
          <p:nvPr/>
        </p:nvSpPr>
        <p:spPr>
          <a:xfrm>
            <a:off x="4911396" y="2421029"/>
            <a:ext cx="389255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How to handle straggler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How to identify “important”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B3745-7EB1-4F15-966A-7080DC13AB2C}"/>
              </a:ext>
            </a:extLst>
          </p:cNvPr>
          <p:cNvSpPr txBox="1"/>
          <p:nvPr/>
        </p:nvSpPr>
        <p:spPr>
          <a:xfrm>
            <a:off x="4747368" y="4287792"/>
            <a:ext cx="38925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Idea: leverage cluster structure to drop the nodes while keep the similar accuracy </a:t>
            </a:r>
          </a:p>
        </p:txBody>
      </p:sp>
    </p:spTree>
    <p:extLst>
      <p:ext uri="{BB962C8B-B14F-4D97-AF65-F5344CB8AC3E}">
        <p14:creationId xmlns:p14="http://schemas.microsoft.com/office/powerpoint/2010/main" val="393480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6A9-534F-44ED-8875-6A8BECF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591C8-0ECA-4812-AC73-447E7A353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5" t="5196" r="14423" b="12227"/>
          <a:stretch/>
        </p:blipFill>
        <p:spPr>
          <a:xfrm>
            <a:off x="2039959" y="1974570"/>
            <a:ext cx="5056415" cy="4303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59F8B-DAC7-490B-BCA7-9E46A8DD0C0D}"/>
              </a:ext>
            </a:extLst>
          </p:cNvPr>
          <p:cNvSpPr txBox="1"/>
          <p:nvPr/>
        </p:nvSpPr>
        <p:spPr>
          <a:xfrm>
            <a:off x="200378" y="1443665"/>
            <a:ext cx="8007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Georgia" panose="02040502050405020303" pitchFamily="18" charset="0"/>
              </a:rPr>
              <a:t>The cluster relationship can be learned in the early stage.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1D1DE-B5F3-4A78-BEEA-390139F0B86C}"/>
              </a:ext>
            </a:extLst>
          </p:cNvPr>
          <p:cNvSpPr txBox="1"/>
          <p:nvPr/>
        </p:nvSpPr>
        <p:spPr>
          <a:xfrm>
            <a:off x="1240971" y="5052707"/>
            <a:ext cx="553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</a:rPr>
              <a:t>F</a:t>
            </a:r>
            <a:endParaRPr lang="zh-CN" altLang="en-US" sz="3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CF6CAB-AE47-455F-9528-721733E6C71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97972" y="274638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Font typeface="Arial"/>
              <a:buNone/>
            </a:pPr>
            <a:r>
              <a:rPr lang="en-US" altLang="zh-CN" sz="3600" kern="0" dirty="0">
                <a:latin typeface="Georgia" panose="02040502050405020303" pitchFamily="18" charset="0"/>
              </a:rPr>
              <a:t>Optimizing Communication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3902444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6A9-534F-44ED-8875-6A8BECF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02166C4-6676-4DB3-9006-A13FADFCB569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0" y="255362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Font typeface="Arial"/>
              <a:buNone/>
            </a:pPr>
            <a:r>
              <a:rPr lang="en-US" altLang="zh-CN" sz="3600" kern="0" dirty="0">
                <a:latin typeface="Georgia" panose="02040502050405020303" pitchFamily="18" charset="0"/>
              </a:rPr>
              <a:t>Optimizing Communication Performance</a:t>
            </a:r>
          </a:p>
        </p:txBody>
      </p:sp>
      <p:sp>
        <p:nvSpPr>
          <p:cNvPr id="10" name="Google Shape;681;p21">
            <a:extLst>
              <a:ext uri="{FF2B5EF4-FFF2-40B4-BE49-F238E27FC236}">
                <a16:creationId xmlns:a16="http://schemas.microsoft.com/office/drawing/2014/main" id="{A29B72F7-0046-4D9E-8FF6-36FC543E6F6F}"/>
              </a:ext>
            </a:extLst>
          </p:cNvPr>
          <p:cNvSpPr txBox="1">
            <a:spLocks/>
          </p:cNvSpPr>
          <p:nvPr/>
        </p:nvSpPr>
        <p:spPr>
          <a:xfrm>
            <a:off x="174171" y="1523536"/>
            <a:ext cx="9525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/>
                <a:ea typeface="宋体" charset="0"/>
                <a:cs typeface="Arial"/>
                <a:sym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0" dirty="0">
                <a:latin typeface="Georgia" panose="02040502050405020303" pitchFamily="18" charset="0"/>
                <a:cs typeface="Calibri"/>
                <a:sym typeface="Calibri"/>
              </a:rPr>
              <a:t>Drop the </a:t>
            </a:r>
            <a:r>
              <a:rPr lang="en-US" altLang="zh-CN" sz="2200" kern="0" dirty="0">
                <a:latin typeface="Georgia" panose="02040502050405020303" pitchFamily="18" charset="0"/>
                <a:cs typeface="Calibri"/>
                <a:sym typeface="Calibri"/>
              </a:rPr>
              <a:t>cluster-wise </a:t>
            </a:r>
            <a:r>
              <a:rPr lang="en-US" sz="2200" kern="0" dirty="0">
                <a:latin typeface="Georgia" panose="02040502050405020303" pitchFamily="18" charset="0"/>
                <a:cs typeface="Calibri"/>
                <a:sym typeface="Calibri"/>
              </a:rPr>
              <a:t>stragglers (the nodes who converge slower)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2D117E-0DFE-4632-BCB1-4FB5E2970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57"/>
          <a:stretch/>
        </p:blipFill>
        <p:spPr>
          <a:xfrm>
            <a:off x="2259076" y="2965747"/>
            <a:ext cx="4618182" cy="11580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4CCB4-E9AE-41C6-8A6A-B2A94734721A}"/>
              </a:ext>
            </a:extLst>
          </p:cNvPr>
          <p:cNvSpPr txBox="1"/>
          <p:nvPr/>
        </p:nvSpPr>
        <p:spPr>
          <a:xfrm>
            <a:off x="934834" y="2050136"/>
            <a:ext cx="7672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According to </a:t>
            </a:r>
            <a:r>
              <a:rPr lang="en-US" altLang="zh-CN" sz="2000" kern="0" dirty="0">
                <a:solidFill>
                  <a:schemeClr val="tx1"/>
                </a:solidFill>
                <a:latin typeface="Georgia" panose="02040502050405020303" pitchFamily="18" charset="0"/>
                <a:cs typeface="Calibri"/>
                <a:sym typeface="Calibri"/>
              </a:rPr>
              <a:t>cluster </a:t>
            </a:r>
            <a:r>
              <a:rPr lang="en-US" altLang="zh-CN" sz="2000" dirty="0">
                <a:latin typeface="Georgia" panose="02040502050405020303" pitchFamily="18" charset="0"/>
              </a:rPr>
              <a:t>structure </a:t>
            </a:r>
            <a:r>
              <a:rPr lang="en-US" altLang="zh-CN" sz="2000" b="1" kern="0" dirty="0">
                <a:solidFill>
                  <a:schemeClr val="tx1"/>
                </a:solidFill>
                <a:latin typeface="Georgia" panose="02040502050405020303" pitchFamily="18" charset="0"/>
                <a:cs typeface="Calibri"/>
                <a:sym typeface="Calibri"/>
              </a:rPr>
              <a:t>F</a:t>
            </a:r>
            <a:r>
              <a:rPr lang="en-US" altLang="zh-CN" sz="2000" kern="0" dirty="0">
                <a:solidFill>
                  <a:schemeClr val="tx1"/>
                </a:solidFill>
                <a:latin typeface="Georgia" panose="02040502050405020303" pitchFamily="18" charset="0"/>
                <a:cs typeface="Calibri"/>
                <a:sym typeface="Calibri"/>
              </a:rPr>
              <a:t>, we can m</a:t>
            </a: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easure the </a:t>
            </a:r>
            <a:r>
              <a:rPr lang="en-US" altLang="zh-CN" sz="2000" kern="0" dirty="0">
                <a:solidFill>
                  <a:srgbClr val="C00000"/>
                </a:solidFill>
                <a:latin typeface="Georgia" panose="02040502050405020303" pitchFamily="18" charset="0"/>
                <a:cs typeface="Calibri"/>
                <a:sym typeface="Calibri"/>
              </a:rPr>
              <a:t>cluster-wise convergence</a:t>
            </a:r>
            <a:r>
              <a:rPr lang="en-US" altLang="zh-CN" sz="2000" kern="0" dirty="0">
                <a:latin typeface="Georgia" panose="02040502050405020303" pitchFamily="18" charset="0"/>
                <a:cs typeface="Calibri"/>
                <a:sym typeface="Calibri"/>
              </a:rPr>
              <a:t> performance:</a:t>
            </a:r>
            <a:endParaRPr lang="zh-CN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E13F2A-8423-4C78-A974-23EEFEFB7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" b="52003"/>
          <a:stretch/>
        </p:blipFill>
        <p:spPr>
          <a:xfrm>
            <a:off x="2332527" y="4191000"/>
            <a:ext cx="4876800" cy="1132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E0EE95-CC1E-44F6-BD04-2335812F821B}"/>
                  </a:ext>
                </a:extLst>
              </p:cNvPr>
              <p:cNvSpPr txBox="1"/>
              <p:nvPr/>
            </p:nvSpPr>
            <p:spPr>
              <a:xfrm>
                <a:off x="457200" y="5523715"/>
                <a:ext cx="8991600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100" b="0" i="1" u="none" strike="noStrike" baseline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sz="2100" b="0" i="1" u="none" strike="noStrike" baseline="0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100" dirty="0">
                    <a:latin typeface="Georgia" panose="02040502050405020303" pitchFamily="18" charset="0"/>
                  </a:rPr>
                  <a:t>: the threshold of iteration for determining stragglers </a:t>
                </a:r>
                <a:r>
                  <a:rPr lang="en-US" altLang="zh-CN" sz="21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at each cluster</a:t>
                </a:r>
                <a:endParaRPr lang="zh-CN" altLang="en-US" sz="2100" dirty="0">
                  <a:solidFill>
                    <a:srgbClr val="C0000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E0EE95-CC1E-44F6-BD04-2335812F8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523715"/>
                <a:ext cx="8991600" cy="415498"/>
              </a:xfrm>
              <a:prstGeom prst="rect">
                <a:avLst/>
              </a:prstGeom>
              <a:blipFill>
                <a:blip r:embed="rId4"/>
                <a:stretch>
                  <a:fillRect t="-8824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42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6A9-534F-44ED-8875-6A8BECF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Google Shape;681;p21">
            <a:extLst>
              <a:ext uri="{FF2B5EF4-FFF2-40B4-BE49-F238E27FC236}">
                <a16:creationId xmlns:a16="http://schemas.microsoft.com/office/drawing/2014/main" id="{A29B72F7-0046-4D9E-8FF6-36FC543E6F6F}"/>
              </a:ext>
            </a:extLst>
          </p:cNvPr>
          <p:cNvSpPr txBox="1">
            <a:spLocks/>
          </p:cNvSpPr>
          <p:nvPr/>
        </p:nvSpPr>
        <p:spPr>
          <a:xfrm>
            <a:off x="174171" y="1523536"/>
            <a:ext cx="9525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/>
                <a:ea typeface="宋体" charset="0"/>
                <a:cs typeface="Arial"/>
                <a:sym typeface="Arial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  <a:sym typeface="Arial" charset="0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kern="0" dirty="0">
                <a:latin typeface="Georgia" panose="02040502050405020303" pitchFamily="18" charset="0"/>
                <a:cs typeface="Calibri"/>
                <a:sym typeface="Calibri"/>
              </a:rPr>
              <a:t>Drop the </a:t>
            </a:r>
            <a:r>
              <a:rPr lang="en-US" altLang="zh-CN" sz="2200" kern="0" dirty="0">
                <a:latin typeface="Georgia" panose="02040502050405020303" pitchFamily="18" charset="0"/>
                <a:cs typeface="Calibri"/>
                <a:sym typeface="Calibri"/>
              </a:rPr>
              <a:t>cluster-wise </a:t>
            </a:r>
            <a:r>
              <a:rPr lang="en-US" sz="2200" kern="0" dirty="0">
                <a:latin typeface="Georgia" panose="02040502050405020303" pitchFamily="18" charset="0"/>
                <a:cs typeface="Calibri"/>
                <a:sym typeface="Calibri"/>
              </a:rPr>
              <a:t>stragglers (the nodes who converge slower)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4ACED7-7DF8-47DA-BB81-4045E7548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05"/>
          <a:stretch/>
        </p:blipFill>
        <p:spPr>
          <a:xfrm>
            <a:off x="457200" y="2035629"/>
            <a:ext cx="3581482" cy="3866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3B60B-F0C6-4362-865B-8D7127A1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177" y="2071239"/>
            <a:ext cx="3425444" cy="379544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4BD5E5-CDE6-4FD3-9A55-45E25D38AFD0}"/>
              </a:ext>
            </a:extLst>
          </p:cNvPr>
          <p:cNvSpPr/>
          <p:nvPr/>
        </p:nvSpPr>
        <p:spPr>
          <a:xfrm>
            <a:off x="579357" y="5931410"/>
            <a:ext cx="3581482" cy="692823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tx1"/>
                </a:solidFill>
                <a:latin typeface="Garamond" panose="02020404030301010803" pitchFamily="18" charset="0"/>
              </a:rPr>
              <a:t>More dynamic and flexible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809CE-E569-4936-A4DC-D0B6B361A823}"/>
                  </a:ext>
                </a:extLst>
              </p:cNvPr>
              <p:cNvSpPr txBox="1"/>
              <p:nvPr/>
            </p:nvSpPr>
            <p:spPr>
              <a:xfrm>
                <a:off x="3122323" y="2554759"/>
                <a:ext cx="5406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809CE-E569-4936-A4DC-D0B6B361A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23" y="2554759"/>
                <a:ext cx="5406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3420BA-4019-4052-8227-45D6895FB0B1}"/>
                  </a:ext>
                </a:extLst>
              </p:cNvPr>
              <p:cNvSpPr txBox="1"/>
              <p:nvPr/>
            </p:nvSpPr>
            <p:spPr>
              <a:xfrm>
                <a:off x="4552356" y="3750964"/>
                <a:ext cx="5406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3420BA-4019-4052-8227-45D6895FB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356" y="3750964"/>
                <a:ext cx="5406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37FEF2-C920-4698-990E-AFDBAEB2733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887099" y="2739425"/>
            <a:ext cx="235224" cy="21378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DD7E49-0439-4D14-AC30-174291A6FE9D}"/>
                  </a:ext>
                </a:extLst>
              </p:cNvPr>
              <p:cNvSpPr txBox="1"/>
              <p:nvPr/>
            </p:nvSpPr>
            <p:spPr>
              <a:xfrm>
                <a:off x="3392627" y="4120296"/>
                <a:ext cx="5406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DD7E49-0439-4D14-AC30-174291A6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627" y="4120296"/>
                <a:ext cx="5406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1CDB69-20E2-4EE1-9CAE-1220A2A804B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111807" y="4304962"/>
            <a:ext cx="280820" cy="6422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FD4E8-7025-4149-BB36-DFD5C98AA2BD}"/>
                  </a:ext>
                </a:extLst>
              </p:cNvPr>
              <p:cNvSpPr txBox="1"/>
              <p:nvPr/>
            </p:nvSpPr>
            <p:spPr>
              <a:xfrm>
                <a:off x="7557375" y="3875411"/>
                <a:ext cx="5406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6FD4E8-7025-4149-BB36-DFD5C98AA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375" y="3875411"/>
                <a:ext cx="54060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4CA3EE-E22E-4C5E-BCA0-4FD409D8FE75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290486" y="3653692"/>
            <a:ext cx="266889" cy="40638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3EBE1B-6BBC-454F-BF12-BACFBDA0A5F8}"/>
              </a:ext>
            </a:extLst>
          </p:cNvPr>
          <p:cNvSpPr txBox="1"/>
          <p:nvPr/>
        </p:nvSpPr>
        <p:spPr>
          <a:xfrm>
            <a:off x="1187240" y="2975247"/>
            <a:ext cx="1060701" cy="36933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Cluster 1</a:t>
            </a:r>
            <a:endParaRPr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34B2F-8296-4F0A-A416-69213EE5FF94}"/>
              </a:ext>
            </a:extLst>
          </p:cNvPr>
          <p:cNvSpPr txBox="1"/>
          <p:nvPr/>
        </p:nvSpPr>
        <p:spPr>
          <a:xfrm>
            <a:off x="1187240" y="4684068"/>
            <a:ext cx="1060701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Cluster 2</a:t>
            </a:r>
            <a:endParaRPr lang="zh-CN" alt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6BDB259-4DA7-4856-A694-E57F19C32628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148763" y="283294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Font typeface="Arial"/>
              <a:buNone/>
            </a:pPr>
            <a:r>
              <a:rPr lang="en-US" altLang="zh-CN" sz="3600" kern="0" dirty="0">
                <a:latin typeface="Georgia" panose="02040502050405020303" pitchFamily="18" charset="0"/>
              </a:rPr>
              <a:t>Optimizing Communication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20796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6A9-534F-44ED-8875-6A8BECF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Google Shape;681;p21">
            <a:extLst>
              <a:ext uri="{FF2B5EF4-FFF2-40B4-BE49-F238E27FC236}">
                <a16:creationId xmlns:a16="http://schemas.microsoft.com/office/drawing/2014/main" id="{B7E76171-3601-44B2-A557-F94FF3FB6DF8}"/>
              </a:ext>
            </a:extLst>
          </p:cNvPr>
          <p:cNvSpPr txBox="1">
            <a:spLocks/>
          </p:cNvSpPr>
          <p:nvPr/>
        </p:nvSpPr>
        <p:spPr>
          <a:xfrm>
            <a:off x="172996" y="1499582"/>
            <a:ext cx="8884224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457200" indent="-457200" eaLnBrk="0" fontAlgn="base" hangingPunc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 kumimoji="1" sz="2200" kern="0">
                <a:solidFill>
                  <a:srgbClr val="000000"/>
                </a:solidFill>
                <a:latin typeface="Georgia" panose="02040502050405020303" pitchFamily="18" charset="0"/>
                <a:ea typeface="宋体" charset="0"/>
                <a:cs typeface="Calibri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</a:defRPr>
            </a:lvl5pPr>
            <a:lvl6pPr marL="34290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</a:defRPr>
            </a:lvl6pPr>
            <a:lvl7pPr marL="68580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</a:defRPr>
            </a:lvl7pPr>
            <a:lvl8pPr marL="102870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</a:defRPr>
            </a:lvl8pPr>
            <a:lvl9pPr marL="1371600" fontAlgn="base">
              <a:spcBef>
                <a:spcPct val="0"/>
              </a:spcBef>
              <a:spcAft>
                <a:spcPct val="0"/>
              </a:spcAft>
              <a:defRPr sz="1050">
                <a:solidFill>
                  <a:srgbClr val="000000"/>
                </a:solidFill>
                <a:latin typeface="Arial" charset="0"/>
                <a:ea typeface="宋体" charset="0"/>
                <a:cs typeface="Arial" charset="0"/>
              </a:defRPr>
            </a:lvl9pPr>
          </a:lstStyle>
          <a:p>
            <a:r>
              <a:rPr lang="en-US" dirty="0">
                <a:sym typeface="Calibri"/>
              </a:rPr>
              <a:t>Drop nodes whose data is less related to other nodes in the same cluster.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16E5B-0ED0-4CB3-AD54-6719BFE9BEFA}"/>
              </a:ext>
            </a:extLst>
          </p:cNvPr>
          <p:cNvSpPr txBox="1"/>
          <p:nvPr/>
        </p:nvSpPr>
        <p:spPr>
          <a:xfrm>
            <a:off x="533399" y="2322536"/>
            <a:ext cx="6825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dirty="0">
                <a:solidFill>
                  <a:srgbClr val="FF0000"/>
                </a:solidFill>
                <a:latin typeface="Georgia" panose="02040502050405020303" pitchFamily="18" charset="0"/>
              </a:rPr>
              <a:t>Node 0 has weaker correlations in the first cluster. (Outdoor)</a:t>
            </a:r>
          </a:p>
          <a:p>
            <a:pPr marL="342900" indent="-342900">
              <a:buFontTx/>
              <a:buChar char="-"/>
            </a:pPr>
            <a:r>
              <a:rPr lang="en-US" altLang="zh-CN" dirty="0">
                <a:solidFill>
                  <a:srgbClr val="0070C0"/>
                </a:solidFill>
                <a:latin typeface="Georgia" panose="02040502050405020303" pitchFamily="18" charset="0"/>
              </a:rPr>
              <a:t>Node 1 has stronger correlations in the first cluster. </a:t>
            </a:r>
            <a:endParaRPr lang="zh-CN" altLang="en-US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4F0614-A1E0-47F0-ACA4-89413094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14" y="3023079"/>
            <a:ext cx="3961326" cy="3206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3DD7C-D0A7-4455-A5FE-0DFAC5185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81"/>
          <a:stretch/>
        </p:blipFill>
        <p:spPr>
          <a:xfrm>
            <a:off x="362984" y="2989745"/>
            <a:ext cx="4646130" cy="3444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BBE903-9AAB-4318-BBBF-735E5330ED32}"/>
                  </a:ext>
                </a:extLst>
              </p:cNvPr>
              <p:cNvSpPr txBox="1"/>
              <p:nvPr/>
            </p:nvSpPr>
            <p:spPr>
              <a:xfrm>
                <a:off x="4885557" y="4867791"/>
                <a:ext cx="4438121" cy="1039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342900" indent="-342900">
                  <a:buFontTx/>
                  <a:buChar char="-"/>
                  <a:defRPr sz="2000">
                    <a:solidFill>
                      <a:srgbClr val="FF0000"/>
                    </a:solidFill>
                    <a:latin typeface="Georgia" panose="02040502050405020303" pitchFamily="18" charset="0"/>
                  </a:defRPr>
                </a:lvl1pPr>
              </a:lstStyle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zh-CN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of all clusters from large to small and drop the last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nodes at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𝑟𝑒𝑠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BBE903-9AAB-4318-BBBF-735E5330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57" y="4867791"/>
                <a:ext cx="4438121" cy="1039323"/>
              </a:xfrm>
              <a:prstGeom prst="rect">
                <a:avLst/>
              </a:prstGeom>
              <a:blipFill>
                <a:blip r:embed="rId5"/>
                <a:stretch>
                  <a:fillRect l="-1374" t="-4118" b="-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3B23F06-2E97-4FBF-8EB1-D95931E097C6}"/>
              </a:ext>
            </a:extLst>
          </p:cNvPr>
          <p:cNvGrpSpPr/>
          <p:nvPr/>
        </p:nvGrpSpPr>
        <p:grpSpPr>
          <a:xfrm>
            <a:off x="4611695" y="3497111"/>
            <a:ext cx="4445525" cy="973885"/>
            <a:chOff x="5652937" y="3429000"/>
            <a:chExt cx="5671959" cy="125733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35245E8-62A2-4925-81E8-0617A9C4C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937" y="3429000"/>
              <a:ext cx="5671959" cy="12573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00CC782-9259-4304-88F7-8A3774099EE9}"/>
                    </a:ext>
                  </a:extLst>
                </p:cNvPr>
                <p:cNvSpPr txBox="1"/>
                <p:nvPr/>
              </p:nvSpPr>
              <p:spPr>
                <a:xfrm>
                  <a:off x="7543800" y="3769078"/>
                  <a:ext cx="553074" cy="4901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𝒑𝒒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00CC782-9259-4304-88F7-8A3774099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00" y="3769078"/>
                  <a:ext cx="553074" cy="490198"/>
                </a:xfrm>
                <a:prstGeom prst="rect">
                  <a:avLst/>
                </a:prstGeom>
                <a:blipFill>
                  <a:blip r:embed="rId7"/>
                  <a:stretch>
                    <a:fillRect l="-4225" r="-47887" b="-403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964C9-2904-4ABE-A729-25AB20EB39B3}"/>
              </a:ext>
            </a:extLst>
          </p:cNvPr>
          <p:cNvSpPr/>
          <p:nvPr/>
        </p:nvSpPr>
        <p:spPr>
          <a:xfrm>
            <a:off x="1192066" y="3143533"/>
            <a:ext cx="737639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3B73B8-5E01-4AE4-8B88-3859FEF59BA1}"/>
              </a:ext>
            </a:extLst>
          </p:cNvPr>
          <p:cNvSpPr/>
          <p:nvPr/>
        </p:nvSpPr>
        <p:spPr>
          <a:xfrm>
            <a:off x="806191" y="3508658"/>
            <a:ext cx="1123514" cy="3300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173EB0-76CF-4FB4-B09A-683AC7434BF2}"/>
              </a:ext>
            </a:extLst>
          </p:cNvPr>
          <p:cNvSpPr/>
          <p:nvPr/>
        </p:nvSpPr>
        <p:spPr>
          <a:xfrm>
            <a:off x="3223072" y="5116675"/>
            <a:ext cx="399064" cy="97304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99BFB2-3926-443C-A502-C060E8737B7A}"/>
              </a:ext>
            </a:extLst>
          </p:cNvPr>
          <p:cNvSpPr/>
          <p:nvPr/>
        </p:nvSpPr>
        <p:spPr>
          <a:xfrm>
            <a:off x="2911875" y="5456092"/>
            <a:ext cx="311197" cy="641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7B277D-6C42-4569-91A8-9C7A1BE11F8A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0" y="255362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Font typeface="Arial"/>
              <a:buNone/>
            </a:pPr>
            <a:r>
              <a:rPr lang="en-US" altLang="zh-CN" sz="3600" kern="0" dirty="0">
                <a:latin typeface="Georgia" panose="02040502050405020303" pitchFamily="18" charset="0"/>
              </a:rPr>
              <a:t>Optimizing Communication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64132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 animBg="1"/>
      <p:bldP spid="17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35" y="1417638"/>
            <a:ext cx="8229600" cy="3813123"/>
          </a:xfrm>
        </p:spPr>
        <p:txBody>
          <a:bodyPr>
            <a:normAutofit/>
          </a:bodyPr>
          <a:lstStyle/>
          <a:p>
            <a:pPr fontAlgn="auto">
              <a:buClrTx/>
              <a:defRPr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Motivation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Similarity-aware federated learning framework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>
                <a:solidFill>
                  <a:srgbClr val="C00000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Experimental Results</a:t>
            </a:r>
          </a:p>
          <a:p>
            <a:pPr fontAlgn="auto">
              <a:buClrTx/>
              <a:defRPr/>
            </a:pPr>
            <a:endParaRPr lang="en-US" altLang="zh-CN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  <a:p>
            <a:pPr fontAlgn="auto">
              <a:buClrTx/>
              <a:defRPr/>
            </a:pPr>
            <a:r>
              <a:rPr lang="en-US" altLang="zh-CN" sz="2800" dirty="0">
                <a:solidFill>
                  <a:schemeClr val="tx1"/>
                </a:solidFill>
                <a:latin typeface="Georgia" panose="02040502050405020303" pitchFamily="18" charset="0"/>
                <a:ea typeface="华文新魏" panose="02010800040101010101" pitchFamily="2" charset="-122"/>
              </a:rPr>
              <a:t> Conclusion</a:t>
            </a:r>
            <a:endParaRPr lang="zh-CN" altLang="en-US" sz="2800" dirty="0">
              <a:solidFill>
                <a:schemeClr val="tx1"/>
              </a:solidFill>
              <a:latin typeface="Georgia" panose="02040502050405020303" pitchFamily="18" charset="0"/>
              <a:ea typeface="华文新魏" panose="0201080004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B3C304-8531-4370-AF3F-00A4EE91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marL="152318" indent="0">
              <a:buNone/>
            </a:pPr>
            <a:r>
              <a:rPr lang="en-US" altLang="zh-CN" sz="4400" dirty="0">
                <a:latin typeface="Georgia" panose="02040502050405020303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0448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F62BB-4DBE-4248-A679-4CF9FB44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EE34779-AC73-443B-BE1A-5A52DE59460C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Font typeface="Arial"/>
              <a:buNone/>
            </a:pPr>
            <a:r>
              <a:rPr lang="en-US" altLang="zh-CN" sz="4000" kern="0" dirty="0">
                <a:latin typeface="Georgia" panose="02040502050405020303" pitchFamily="18" charset="0"/>
              </a:rPr>
              <a:t>Experiment Setup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71836-F0A2-4AD5-BB65-F5281AC69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" r="3105"/>
          <a:stretch/>
        </p:blipFill>
        <p:spPr>
          <a:xfrm>
            <a:off x="0" y="1926039"/>
            <a:ext cx="5384800" cy="3690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B46C1E-BACF-49AE-96CB-6148C83266AE}"/>
              </a:ext>
            </a:extLst>
          </p:cNvPr>
          <p:cNvSpPr txBox="1"/>
          <p:nvPr/>
        </p:nvSpPr>
        <p:spPr>
          <a:xfrm>
            <a:off x="5384800" y="2078439"/>
            <a:ext cx="375920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100" dirty="0">
                <a:latin typeface="Georgia" panose="02040502050405020303" pitchFamily="18" charset="0"/>
              </a:rPr>
              <a:t>The server and nodes are connected via a TP-link TL-SG2016K switch.</a:t>
            </a:r>
            <a:endParaRPr lang="zh-CN" altLang="en-US" sz="2100" dirty="0"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96465-10C5-4B88-BC93-3F848BAFBD10}"/>
              </a:ext>
            </a:extLst>
          </p:cNvPr>
          <p:cNvSpPr txBox="1"/>
          <p:nvPr/>
        </p:nvSpPr>
        <p:spPr>
          <a:xfrm>
            <a:off x="5384800" y="3774116"/>
            <a:ext cx="34943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100">
                <a:latin typeface="Georgia" panose="02040502050405020303" pitchFamily="18" charset="0"/>
              </a:defRPr>
            </a:lvl1pPr>
          </a:lstStyle>
          <a:p>
            <a:r>
              <a:rPr lang="en-US" altLang="zh-CN" dirty="0"/>
              <a:t>The power are measured via the on-board power monitoring sensor TIINA3221x.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301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8C0A3-B8D4-485D-A16B-71D89920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E0AF418-17D7-4658-A6AD-515D4749EC8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Font typeface="Arial"/>
              <a:buNone/>
            </a:pPr>
            <a:r>
              <a:rPr lang="en-US" altLang="zh-CN" sz="4000" kern="0" dirty="0">
                <a:latin typeface="Georgia" panose="02040502050405020303" pitchFamily="18" charset="0"/>
              </a:rPr>
              <a:t>Experiment Setup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6" name="Google Shape;1396;p50">
            <a:extLst>
              <a:ext uri="{FF2B5EF4-FFF2-40B4-BE49-F238E27FC236}">
                <a16:creationId xmlns:a16="http://schemas.microsoft.com/office/drawing/2014/main" id="{DBF98051-D21E-4F10-9D44-C20A19439411}"/>
              </a:ext>
            </a:extLst>
          </p:cNvPr>
          <p:cNvSpPr txBox="1">
            <a:spLocks/>
          </p:cNvSpPr>
          <p:nvPr/>
        </p:nvSpPr>
        <p:spPr>
          <a:xfrm>
            <a:off x="0" y="1550405"/>
            <a:ext cx="9143128" cy="49574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Char char="●"/>
            </a:pPr>
            <a:r>
              <a:rPr lang="en-US" sz="2300" b="1" dirty="0">
                <a:latin typeface="Georgia" panose="02040502050405020303" pitchFamily="18" charset="0"/>
              </a:rPr>
              <a:t>Dataset</a:t>
            </a:r>
            <a:r>
              <a:rPr lang="en-US" sz="2300" dirty="0">
                <a:latin typeface="Georgia" panose="02040502050405020303" pitchFamily="18" charset="0"/>
              </a:rPr>
              <a:t>: four </a:t>
            </a:r>
            <a:r>
              <a:rPr lang="en-US" altLang="zh-CN" sz="2300" dirty="0">
                <a:latin typeface="Georgia" panose="02040502050405020303" pitchFamily="18" charset="0"/>
              </a:rPr>
              <a:t>new</a:t>
            </a:r>
            <a:r>
              <a:rPr lang="en-US" sz="2300" dirty="0">
                <a:latin typeface="Georgia" panose="02040502050405020303" pitchFamily="18" charset="0"/>
              </a:rPr>
              <a:t> human activity recognition (HAR) datasets</a:t>
            </a:r>
          </a:p>
          <a:p>
            <a:pPr marL="114300" indent="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None/>
            </a:pPr>
            <a:endParaRPr lang="en-US" sz="2600" dirty="0">
              <a:latin typeface="Georgia" panose="02040502050405020303" pitchFamily="18" charset="0"/>
            </a:endParaRPr>
          </a:p>
          <a:p>
            <a:pPr marL="114300" indent="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None/>
            </a:pPr>
            <a:endParaRPr lang="en-US" sz="2600" dirty="0">
              <a:latin typeface="Georgia" panose="02040502050405020303" pitchFamily="18" charset="0"/>
            </a:endParaRPr>
          </a:p>
          <a:p>
            <a:pPr marL="114300" indent="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None/>
            </a:pPr>
            <a:endParaRPr lang="en-US" sz="2600" dirty="0">
              <a:latin typeface="Georgia" panose="02040502050405020303" pitchFamily="18" charset="0"/>
            </a:endParaRPr>
          </a:p>
          <a:p>
            <a:pPr marL="114300" indent="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None/>
            </a:pPr>
            <a:endParaRPr lang="en-US" sz="2600" dirty="0">
              <a:latin typeface="Georgia" panose="02040502050405020303" pitchFamily="18" charset="0"/>
            </a:endParaRPr>
          </a:p>
          <a:p>
            <a:pPr marL="45720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Char char="●"/>
            </a:pPr>
            <a:endParaRPr lang="en-US" sz="2600" b="1" dirty="0">
              <a:latin typeface="Georgia" panose="02040502050405020303" pitchFamily="18" charset="0"/>
            </a:endParaRPr>
          </a:p>
          <a:p>
            <a:pPr marL="4572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sz="2300" b="1" dirty="0">
                <a:latin typeface="Georgia" panose="02040502050405020303" pitchFamily="18" charset="0"/>
              </a:rPr>
              <a:t>Models</a:t>
            </a:r>
            <a:r>
              <a:rPr lang="en-US" sz="2300" dirty="0">
                <a:latin typeface="Georgia" panose="02040502050405020303" pitchFamily="18" charset="0"/>
              </a:rPr>
              <a:t>:  </a:t>
            </a:r>
            <a:r>
              <a:rPr lang="en-US" altLang="zh-CN" sz="2300" dirty="0">
                <a:latin typeface="Georgia" panose="02040502050405020303" pitchFamily="18" charset="0"/>
              </a:rPr>
              <a:t>SVM for human movement detection; </a:t>
            </a:r>
          </a:p>
          <a:p>
            <a:pPr marL="444781" lvl="1" indent="0">
              <a:spcBef>
                <a:spcPts val="0"/>
              </a:spcBef>
              <a:buSzPts val="1800"/>
              <a:buFont typeface="Arial"/>
              <a:buNone/>
            </a:pPr>
            <a:r>
              <a:rPr lang="en-US" altLang="zh-CN" sz="2300" dirty="0">
                <a:latin typeface="Georgia" panose="02040502050405020303" pitchFamily="18" charset="0"/>
              </a:rPr>
              <a:t>  		      Five-layer NN for walking activity recognition; </a:t>
            </a:r>
          </a:p>
          <a:p>
            <a:pPr marL="444781" lvl="1" indent="0">
              <a:spcBef>
                <a:spcPts val="0"/>
              </a:spcBef>
              <a:buSzPts val="1800"/>
              <a:buFont typeface="Arial"/>
              <a:buNone/>
            </a:pPr>
            <a:r>
              <a:rPr lang="en-US" altLang="zh-CN" sz="2300" dirty="0">
                <a:latin typeface="Georgia" panose="02040502050405020303" pitchFamily="18" charset="0"/>
              </a:rPr>
              <a:t>		            Five-layer CNN  for depth camera gesture recognition.</a:t>
            </a:r>
            <a:endParaRPr lang="en-US" sz="2300" dirty="0">
              <a:latin typeface="Georgia" panose="02040502050405020303" pitchFamily="18" charset="0"/>
            </a:endParaRPr>
          </a:p>
          <a:p>
            <a:pPr marL="114300" indent="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None/>
            </a:pPr>
            <a:endParaRPr lang="en-US" sz="2600" dirty="0">
              <a:latin typeface="Georgia" panose="02040502050405020303" pitchFamily="18" charset="0"/>
            </a:endParaRPr>
          </a:p>
          <a:p>
            <a:pPr marL="45720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Char char="●"/>
            </a:pPr>
            <a:endParaRPr lang="en-US" sz="2600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13B5A-C4C5-4C61-B3EA-97CF099FE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74"/>
          <a:stretch/>
        </p:blipFill>
        <p:spPr>
          <a:xfrm>
            <a:off x="44210" y="2251111"/>
            <a:ext cx="9098918" cy="23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74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8C0A3-B8D4-485D-A16B-71D89920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E0AF418-17D7-4658-A6AD-515D4749EC8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Font typeface="Arial"/>
              <a:buNone/>
            </a:pPr>
            <a:r>
              <a:rPr lang="en-US" altLang="zh-CN" sz="4000" kern="0" dirty="0">
                <a:latin typeface="Georgia" panose="02040502050405020303" pitchFamily="18" charset="0"/>
              </a:rPr>
              <a:t>Experiment Setup</a:t>
            </a:r>
            <a:endParaRPr lang="zh-CN" altLang="en-US" sz="4000" kern="0" dirty="0">
              <a:latin typeface="Georgia" panose="02040502050405020303" pitchFamily="18" charset="0"/>
            </a:endParaRPr>
          </a:p>
        </p:txBody>
      </p:sp>
      <p:sp>
        <p:nvSpPr>
          <p:cNvPr id="8" name="Google Shape;1396;p50">
            <a:extLst>
              <a:ext uri="{FF2B5EF4-FFF2-40B4-BE49-F238E27FC236}">
                <a16:creationId xmlns:a16="http://schemas.microsoft.com/office/drawing/2014/main" id="{B29EA044-0B69-4663-A3EA-BE8EC69190CF}"/>
              </a:ext>
            </a:extLst>
          </p:cNvPr>
          <p:cNvSpPr txBox="1">
            <a:spLocks/>
          </p:cNvSpPr>
          <p:nvPr/>
        </p:nvSpPr>
        <p:spPr>
          <a:xfrm>
            <a:off x="-138728" y="1631091"/>
            <a:ext cx="9413790" cy="38553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Char char="●"/>
            </a:pPr>
            <a:r>
              <a:rPr lang="en-US" sz="2600" b="1" dirty="0">
                <a:latin typeface="Georgia" panose="02040502050405020303" pitchFamily="18" charset="0"/>
              </a:rPr>
              <a:t>B</a:t>
            </a:r>
            <a:r>
              <a:rPr lang="en-US" altLang="zh-CN" sz="2600" b="1" dirty="0">
                <a:latin typeface="Georgia" panose="02040502050405020303" pitchFamily="18" charset="0"/>
              </a:rPr>
              <a:t>aseline</a:t>
            </a:r>
            <a:r>
              <a:rPr lang="en-US" sz="2600" dirty="0">
                <a:latin typeface="Georgia" panose="02040502050405020303" pitchFamily="18" charset="0"/>
              </a:rPr>
              <a:t>: </a:t>
            </a:r>
          </a:p>
          <a:p>
            <a:pPr marL="959131" lvl="1" indent="-51435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AutoNum type="arabicParenR"/>
            </a:pPr>
            <a:r>
              <a:rPr lang="en-US" sz="2400" dirty="0">
                <a:latin typeface="Georgia" panose="02040502050405020303" pitchFamily="18" charset="0"/>
              </a:rPr>
              <a:t>Local training  </a:t>
            </a:r>
          </a:p>
          <a:p>
            <a:pPr marL="959131" lvl="1" indent="-51435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AutoNum type="arabicParenR"/>
            </a:pPr>
            <a:r>
              <a:rPr lang="en-US" sz="2400" dirty="0">
                <a:latin typeface="Georgia" panose="02040502050405020303" pitchFamily="18" charset="0"/>
              </a:rPr>
              <a:t>Federated average</a:t>
            </a:r>
            <a:r>
              <a:rPr lang="en-US" sz="2400" baseline="30000" dirty="0">
                <a:latin typeface="Georgia" panose="02040502050405020303" pitchFamily="18" charset="0"/>
              </a:rPr>
              <a:t>1</a:t>
            </a:r>
            <a:r>
              <a:rPr lang="en-US" sz="2400" dirty="0">
                <a:latin typeface="Georgia" panose="02040502050405020303" pitchFamily="18" charset="0"/>
              </a:rPr>
              <a:t> (</a:t>
            </a:r>
            <a:r>
              <a:rPr lang="en-US" sz="2400" dirty="0" err="1">
                <a:latin typeface="Georgia" panose="02040502050405020303" pitchFamily="18" charset="0"/>
              </a:rPr>
              <a:t>FedAvg</a:t>
            </a:r>
            <a:r>
              <a:rPr lang="en-US" sz="2400" dirty="0">
                <a:latin typeface="Georgia" panose="02040502050405020303" pitchFamily="18" charset="0"/>
              </a:rPr>
              <a:t>) </a:t>
            </a:r>
            <a:r>
              <a:rPr lang="en-US" altLang="zh-CN" sz="2400" dirty="0">
                <a:latin typeface="Georgia" panose="02040502050405020303" pitchFamily="18" charset="0"/>
              </a:rPr>
              <a:t> </a:t>
            </a:r>
            <a:endParaRPr lang="en-US" sz="2400" dirty="0">
              <a:latin typeface="Georgia" panose="02040502050405020303" pitchFamily="18" charset="0"/>
            </a:endParaRPr>
          </a:p>
          <a:p>
            <a:pPr marL="959131" lvl="1" indent="-51435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AutoNum type="arabicParenR"/>
            </a:pPr>
            <a:r>
              <a:rPr lang="en-US" sz="2400" dirty="0">
                <a:latin typeface="Georgia" panose="02040502050405020303" pitchFamily="18" charset="0"/>
              </a:rPr>
              <a:t>Federated transfer learning</a:t>
            </a:r>
            <a:r>
              <a:rPr lang="en-US" sz="2400" baseline="30000" dirty="0">
                <a:latin typeface="Georgia" panose="02040502050405020303" pitchFamily="18" charset="0"/>
              </a:rPr>
              <a:t>2 </a:t>
            </a:r>
            <a:r>
              <a:rPr lang="en-US" sz="2400" dirty="0">
                <a:latin typeface="Georgia" panose="02040502050405020303" pitchFamily="18" charset="0"/>
              </a:rPr>
              <a:t> (FTL) </a:t>
            </a:r>
            <a:r>
              <a:rPr lang="en-US" altLang="zh-CN" sz="2400" dirty="0">
                <a:latin typeface="Georgia" panose="02040502050405020303" pitchFamily="18" charset="0"/>
              </a:rPr>
              <a:t> </a:t>
            </a:r>
            <a:endParaRPr lang="en-US" sz="2400" dirty="0">
              <a:latin typeface="Georgia" panose="02040502050405020303" pitchFamily="18" charset="0"/>
            </a:endParaRPr>
          </a:p>
          <a:p>
            <a:pPr marL="959131" lvl="1" indent="-51435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AutoNum type="arabicParenR"/>
            </a:pPr>
            <a:r>
              <a:rPr lang="en-US" sz="2400" dirty="0">
                <a:latin typeface="Georgia" panose="02040502050405020303" pitchFamily="18" charset="0"/>
              </a:rPr>
              <a:t>Centralize (single) model training</a:t>
            </a:r>
          </a:p>
          <a:p>
            <a:pPr marL="457200">
              <a:spcBef>
                <a:spcPts val="0"/>
              </a:spcBef>
              <a:spcAft>
                <a:spcPts val="1200"/>
              </a:spcAft>
              <a:buSzPts val="1800"/>
              <a:buFont typeface="Arial"/>
              <a:buChar char="●"/>
            </a:pPr>
            <a:endParaRPr lang="en-US" sz="26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34B48-CBC4-420B-856D-B165FB095CAA}"/>
              </a:ext>
            </a:extLst>
          </p:cNvPr>
          <p:cNvSpPr txBox="1"/>
          <p:nvPr/>
        </p:nvSpPr>
        <p:spPr>
          <a:xfrm>
            <a:off x="464865" y="5455495"/>
            <a:ext cx="7380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aseline="30000" dirty="0">
                <a:latin typeface="Georgia" panose="02040502050405020303" pitchFamily="18" charset="0"/>
              </a:rPr>
              <a:t>1</a:t>
            </a:r>
            <a:r>
              <a:rPr lang="en-US" altLang="zh-CN" sz="1400" dirty="0"/>
              <a:t>McMahan C</a:t>
            </a:r>
            <a:r>
              <a:rPr lang="zh-CN" altLang="en-US" sz="1400" dirty="0"/>
              <a:t>ommunication-Efficient Learning of Deep Networks from Decentralized Data</a:t>
            </a:r>
            <a:r>
              <a:rPr lang="en-US" altLang="zh-CN" sz="1400" dirty="0"/>
              <a:t>, 2017</a:t>
            </a:r>
            <a:endParaRPr lang="zh-CN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FA55E-F190-4A47-8703-617575EB1F2B}"/>
              </a:ext>
            </a:extLst>
          </p:cNvPr>
          <p:cNvSpPr txBox="1"/>
          <p:nvPr/>
        </p:nvSpPr>
        <p:spPr>
          <a:xfrm>
            <a:off x="457199" y="5749022"/>
            <a:ext cx="8545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aseline="30000">
                <a:latin typeface="Georgia" panose="02040502050405020303" pitchFamily="18" charset="0"/>
              </a:defRPr>
            </a:lvl1pPr>
          </a:lstStyle>
          <a:p>
            <a:r>
              <a:rPr lang="en-US" altLang="zh-CN" dirty="0"/>
              <a:t>2 </a:t>
            </a:r>
            <a:r>
              <a:rPr lang="en-US" altLang="zh-CN" baseline="0" dirty="0"/>
              <a:t>Feng et </a:t>
            </a:r>
            <a:r>
              <a:rPr lang="en-US" altLang="zh-CN" baseline="0" dirty="0" err="1"/>
              <a:t>alPmf</a:t>
            </a:r>
            <a:r>
              <a:rPr lang="en-US" altLang="zh-CN" baseline="0" dirty="0"/>
              <a:t>: A privacy-preserving human mobility prediction framework via federated learning. 2019</a:t>
            </a:r>
            <a:endParaRPr lang="zh-CN" altLang="en-US" baseline="0" dirty="0"/>
          </a:p>
        </p:txBody>
      </p:sp>
    </p:spTree>
    <p:extLst>
      <p:ext uri="{BB962C8B-B14F-4D97-AF65-F5344CB8AC3E}">
        <p14:creationId xmlns:p14="http://schemas.microsoft.com/office/powerpoint/2010/main" val="287845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Motivation – </a:t>
            </a:r>
            <a:r>
              <a:rPr lang="en-US" altLang="zh-CN" sz="3200" dirty="0">
                <a:latin typeface="Georgia" panose="02040502050405020303" pitchFamily="18" charset="0"/>
              </a:rPr>
              <a:t>Human Activity Recognition 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9929ED-C5C8-44AC-B014-860BB4DE1F97}"/>
              </a:ext>
            </a:extLst>
          </p:cNvPr>
          <p:cNvGrpSpPr/>
          <p:nvPr/>
        </p:nvGrpSpPr>
        <p:grpSpPr>
          <a:xfrm>
            <a:off x="4869246" y="2074606"/>
            <a:ext cx="3747317" cy="2760371"/>
            <a:chOff x="7225483" y="2580456"/>
            <a:chExt cx="3747317" cy="27603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CFA6E-6D6D-44BD-AE79-3508889BEC88}"/>
                </a:ext>
              </a:extLst>
            </p:cNvPr>
            <p:cNvSpPr txBox="1"/>
            <p:nvPr/>
          </p:nvSpPr>
          <p:spPr>
            <a:xfrm>
              <a:off x="7431741" y="4817607"/>
              <a:ext cx="3352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Georgia" panose="02040502050405020303" pitchFamily="18" charset="0"/>
                </a:rPr>
                <a:t>Health </a:t>
              </a:r>
              <a:r>
                <a:rPr lang="en-US" altLang="zh-CN" sz="2600" dirty="0">
                  <a:latin typeface="Georgia" panose="02040502050405020303" pitchFamily="18" charset="0"/>
                </a:rPr>
                <a:t>monitoring</a:t>
              </a:r>
              <a:endParaRPr lang="zh-CN" altLang="en-US" sz="2600" dirty="0">
                <a:latin typeface="Georgia" panose="02040502050405020303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2E09CB-B0DC-4AD5-AE5F-C6837EB9A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483" y="2580456"/>
              <a:ext cx="3747317" cy="210786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530A7-C7FC-414D-A595-BBE536A5D43C}"/>
              </a:ext>
            </a:extLst>
          </p:cNvPr>
          <p:cNvGrpSpPr/>
          <p:nvPr/>
        </p:nvGrpSpPr>
        <p:grpSpPr>
          <a:xfrm>
            <a:off x="527437" y="1499714"/>
            <a:ext cx="3410728" cy="1740648"/>
            <a:chOff x="132136" y="1387319"/>
            <a:chExt cx="4262245" cy="2182117"/>
          </a:xfrm>
        </p:grpSpPr>
        <p:pic>
          <p:nvPicPr>
            <p:cNvPr id="10" name="Picture 2" descr="fitness tracker concept in flat style - infographics design elements Stock Vector - 31399395">
              <a:extLst>
                <a:ext uri="{FF2B5EF4-FFF2-40B4-BE49-F238E27FC236}">
                  <a16:creationId xmlns:a16="http://schemas.microsoft.com/office/drawing/2014/main" id="{36869AA7-A200-4E80-9EFD-88C99D7DF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36" y="1387319"/>
              <a:ext cx="2182117" cy="2182117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FEE5E8-3189-4D0D-ADCE-AE80D5A5DED6}"/>
                </a:ext>
              </a:extLst>
            </p:cNvPr>
            <p:cNvSpPr txBox="1"/>
            <p:nvPr/>
          </p:nvSpPr>
          <p:spPr>
            <a:xfrm>
              <a:off x="2314253" y="1934601"/>
              <a:ext cx="2080128" cy="11189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600" dirty="0">
                  <a:latin typeface="Georgia" panose="02040502050405020303" pitchFamily="18" charset="0"/>
                </a:rPr>
                <a:t>Fitness Tracking</a:t>
              </a:r>
              <a:endParaRPr lang="zh-CN" altLang="en-US" sz="2600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6FC9D9-7C66-4057-A3E2-AB993ED60904}"/>
              </a:ext>
            </a:extLst>
          </p:cNvPr>
          <p:cNvGrpSpPr/>
          <p:nvPr/>
        </p:nvGrpSpPr>
        <p:grpSpPr>
          <a:xfrm>
            <a:off x="77856" y="3872723"/>
            <a:ext cx="4515975" cy="1401288"/>
            <a:chOff x="-17778" y="3752607"/>
            <a:chExt cx="4515975" cy="14012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B979575-DDE0-48B4-97B8-30D12E534F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778" y="3752607"/>
              <a:ext cx="2495306" cy="140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CBA82E-69C6-4989-AFF6-B6526C236DD9}"/>
                </a:ext>
              </a:extLst>
            </p:cNvPr>
            <p:cNvSpPr txBox="1"/>
            <p:nvPr/>
          </p:nvSpPr>
          <p:spPr>
            <a:xfrm>
              <a:off x="2477528" y="3974471"/>
              <a:ext cx="202066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600">
                  <a:latin typeface="Georgia" panose="02040502050405020303" pitchFamily="18" charset="0"/>
                </a:defRPr>
              </a:lvl1pPr>
            </a:lstStyle>
            <a:p>
              <a:r>
                <a:rPr lang="en-US" altLang="zh-CN" dirty="0"/>
                <a:t>Sleep Monitoring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94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8C0A3-B8D4-485D-A16B-71D89920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B03222B-06A6-4A45-B27C-A0CACF84FD90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None/>
            </a:pPr>
            <a:r>
              <a:rPr lang="en-US" altLang="zh-CN" sz="4000" dirty="0">
                <a:latin typeface="Georgia" panose="02040502050405020303" pitchFamily="18" charset="0"/>
              </a:rPr>
              <a:t>Visualization of Different Datasets</a:t>
            </a:r>
            <a:endParaRPr lang="zh-CN" altLang="en-US" sz="4000" dirty="0">
              <a:latin typeface="Georgia" panose="020405020504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4CE51-55C5-4AA1-8C62-27E3C7287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786"/>
          <a:stretch/>
        </p:blipFill>
        <p:spPr>
          <a:xfrm>
            <a:off x="99874" y="3698096"/>
            <a:ext cx="2688771" cy="2509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2B57FC-AA00-4CBE-99B3-39C4DCB9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54" y="1493050"/>
            <a:ext cx="3429546" cy="1601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C25C7-F918-49B3-8B8E-FD429DDCA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160"/>
          <a:stretch/>
        </p:blipFill>
        <p:spPr>
          <a:xfrm>
            <a:off x="2764971" y="1812791"/>
            <a:ext cx="2892478" cy="1188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B792C-8CCB-4260-B1D9-F8AF8C8F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1414031"/>
            <a:ext cx="2668853" cy="1601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55499-C9E8-4485-A45F-08991521B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4" r="33273"/>
          <a:stretch/>
        </p:blipFill>
        <p:spPr>
          <a:xfrm>
            <a:off x="2872638" y="3687740"/>
            <a:ext cx="2892478" cy="2520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746193-671F-4B52-B8C6-62F1B5E51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87"/>
          <a:stretch/>
        </p:blipFill>
        <p:spPr>
          <a:xfrm>
            <a:off x="6163533" y="3698096"/>
            <a:ext cx="2880593" cy="25099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CEDAB-296C-4B1D-9E09-165292617429}"/>
              </a:ext>
            </a:extLst>
          </p:cNvPr>
          <p:cNvSpPr txBox="1"/>
          <p:nvPr/>
        </p:nvSpPr>
        <p:spPr>
          <a:xfrm>
            <a:off x="201208" y="3047317"/>
            <a:ext cx="2418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latin typeface="TeXGyreTermes-Regular"/>
              </a:rPr>
              <a:t>multi-path effect of Ultra Wide Band signals</a:t>
            </a:r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33B28-D070-49FE-AAFD-110F9B8A3D4A}"/>
              </a:ext>
            </a:extLst>
          </p:cNvPr>
          <p:cNvSpPr txBox="1"/>
          <p:nvPr/>
        </p:nvSpPr>
        <p:spPr>
          <a:xfrm>
            <a:off x="6310138" y="3136956"/>
            <a:ext cx="2418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latin typeface="TeXGyreTermes-Regular"/>
              </a:rPr>
              <a:t>Camera image data</a:t>
            </a:r>
            <a:endParaRPr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4BB23A-EF99-40CF-B751-B97199E5E379}"/>
              </a:ext>
            </a:extLst>
          </p:cNvPr>
          <p:cNvSpPr txBox="1"/>
          <p:nvPr/>
        </p:nvSpPr>
        <p:spPr>
          <a:xfrm>
            <a:off x="3142493" y="3051765"/>
            <a:ext cx="2206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0" i="0" u="none" strike="noStrike" baseline="0" dirty="0">
                <a:latin typeface="TeXGyreTermes-Regular"/>
              </a:rPr>
              <a:t>Sensor data from smart watch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80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16DF3-160C-4FB1-B821-3750145E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CAAB8F3-316A-4CB8-862F-AF31FD2A498D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None/>
            </a:pPr>
            <a:r>
              <a:rPr lang="en-US" altLang="zh-CN" sz="4000" b="0" i="0" u="none" strike="noStrike" baseline="0" dirty="0">
                <a:latin typeface="Georgia" panose="02040502050405020303" pitchFamily="18" charset="0"/>
              </a:rPr>
              <a:t>Performance on Different Datasets</a:t>
            </a:r>
            <a:endParaRPr lang="zh-CN" altLang="en-US" sz="40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75468-B33F-4DEF-8CE7-51444A969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31748" y="1319941"/>
            <a:ext cx="6429766" cy="1933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55492-A2B7-448D-9B2E-60171F3D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2" y="3282262"/>
            <a:ext cx="7696476" cy="1954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F0B372-6612-419B-91B9-EB725AA007F7}"/>
              </a:ext>
            </a:extLst>
          </p:cNvPr>
          <p:cNvSpPr txBox="1"/>
          <p:nvPr/>
        </p:nvSpPr>
        <p:spPr>
          <a:xfrm>
            <a:off x="0" y="5311486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Georgia" panose="02040502050405020303" pitchFamily="18" charset="0"/>
              </a:rPr>
              <a:t>ClusterFL</a:t>
            </a:r>
            <a:r>
              <a:rPr lang="en-US" altLang="zh-CN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Georgia" panose="02040502050405020303" pitchFamily="18" charset="0"/>
              </a:rPr>
              <a:t>outperforms</a:t>
            </a:r>
            <a:r>
              <a:rPr lang="en-US" altLang="zh-CN" sz="2000" dirty="0">
                <a:latin typeface="Georgia" panose="02040502050405020303" pitchFamily="18" charset="0"/>
              </a:rPr>
              <a:t> Local/</a:t>
            </a:r>
            <a:r>
              <a:rPr lang="en-US" altLang="zh-CN" sz="2000" dirty="0" err="1">
                <a:latin typeface="Georgia" panose="02040502050405020303" pitchFamily="18" charset="0"/>
              </a:rPr>
              <a:t>FedAvg</a:t>
            </a:r>
            <a:r>
              <a:rPr lang="en-US" altLang="zh-CN" sz="2000" dirty="0">
                <a:latin typeface="Georgia" panose="02040502050405020303" pitchFamily="18" charset="0"/>
              </a:rPr>
              <a:t>/FTL in model accuracy.</a:t>
            </a:r>
          </a:p>
          <a:p>
            <a:pPr marL="457200" lvl="0" indent="-342900" algn="l" rtl="0">
              <a:spcBef>
                <a:spcPts val="0"/>
              </a:spcBef>
              <a:spcAft>
                <a:spcPts val="12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eorgia" panose="02040502050405020303" pitchFamily="18" charset="0"/>
              </a:rPr>
              <a:t>For the IMU dataset, </a:t>
            </a:r>
            <a:r>
              <a:rPr lang="en-US" altLang="zh-CN" sz="2000" dirty="0" err="1">
                <a:latin typeface="Georgia" panose="02040502050405020303" pitchFamily="18" charset="0"/>
              </a:rPr>
              <a:t>ClusterFL</a:t>
            </a:r>
            <a:r>
              <a:rPr lang="en-US" altLang="zh-CN" sz="2000" dirty="0">
                <a:latin typeface="Georgia" panose="02040502050405020303" pitchFamily="18" charset="0"/>
              </a:rPr>
              <a:t> has the best performance in model accuracy.</a:t>
            </a:r>
          </a:p>
        </p:txBody>
      </p:sp>
    </p:spTree>
    <p:extLst>
      <p:ext uri="{BB962C8B-B14F-4D97-AF65-F5344CB8AC3E}">
        <p14:creationId xmlns:p14="http://schemas.microsoft.com/office/powerpoint/2010/main" val="3310595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E9C88-28EF-4130-BB07-75B9C5CB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FED28D3-FE25-4DAA-8F77-8D79F37EB761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None/>
            </a:pPr>
            <a:r>
              <a:rPr lang="en-US" altLang="zh-CN" sz="4000" b="0" i="0" u="none" strike="noStrike" baseline="0" dirty="0">
                <a:latin typeface="Georgia" panose="02040502050405020303" pitchFamily="18" charset="0"/>
              </a:rPr>
              <a:t>Performance on Different Datasets</a:t>
            </a:r>
            <a:endParaRPr lang="zh-CN" altLang="en-US" sz="40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92A25-8048-4A23-B329-284A58E25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02"/>
          <a:stretch/>
        </p:blipFill>
        <p:spPr>
          <a:xfrm>
            <a:off x="0" y="1417637"/>
            <a:ext cx="9025958" cy="3055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0451B-AA06-4188-A01D-32382F1B245C}"/>
              </a:ext>
            </a:extLst>
          </p:cNvPr>
          <p:cNvSpPr txBox="1"/>
          <p:nvPr/>
        </p:nvSpPr>
        <p:spPr>
          <a:xfrm>
            <a:off x="118042" y="5055642"/>
            <a:ext cx="90259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Georgia" panose="02040502050405020303" pitchFamily="18" charset="0"/>
              </a:rPr>
              <a:t>ClusterFL</a:t>
            </a:r>
            <a:r>
              <a:rPr lang="en-US" altLang="zh-CN" sz="2200" dirty="0">
                <a:latin typeface="Georgia" panose="02040502050405020303" pitchFamily="18" charset="0"/>
              </a:rPr>
              <a:t> can reduce </a:t>
            </a:r>
            <a:r>
              <a:rPr lang="en-US" altLang="zh-CN" sz="2200" dirty="0">
                <a:solidFill>
                  <a:srgbClr val="C00000"/>
                </a:solidFill>
                <a:latin typeface="Georgia" panose="02040502050405020303" pitchFamily="18" charset="0"/>
              </a:rPr>
              <a:t>more than 20% </a:t>
            </a:r>
            <a:r>
              <a:rPr lang="en-US" altLang="zh-CN" sz="2200" dirty="0">
                <a:latin typeface="Georgia" panose="02040502050405020303" pitchFamily="18" charset="0"/>
              </a:rPr>
              <a:t>communication latency while maintaining almost </a:t>
            </a:r>
            <a:r>
              <a:rPr lang="en-US" altLang="zh-CN" sz="2200" dirty="0">
                <a:solidFill>
                  <a:srgbClr val="C00000"/>
                </a:solidFill>
                <a:latin typeface="Georgia" panose="02040502050405020303" pitchFamily="18" charset="0"/>
              </a:rPr>
              <a:t>the same accuracy </a:t>
            </a:r>
            <a:r>
              <a:rPr lang="en-US" altLang="zh-CN" sz="2200" dirty="0">
                <a:latin typeface="Georgia" panose="02040502050405020303" pitchFamily="18" charset="0"/>
              </a:rPr>
              <a:t>performance.</a:t>
            </a:r>
            <a:endParaRPr lang="zh-CN" altLang="en-US" sz="2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530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E9C88-28EF-4130-BB07-75B9C5CB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C7548B-02F9-466D-AF3C-89226D72FE3B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None/>
            </a:pPr>
            <a:r>
              <a:rPr lang="en-US" altLang="zh-CN" sz="4000" b="0" i="0" u="none" strike="noStrike" baseline="0" dirty="0">
                <a:latin typeface="Georgia" panose="02040502050405020303" pitchFamily="18" charset="0"/>
              </a:rPr>
              <a:t>Performance on Model Depths</a:t>
            </a:r>
            <a:endParaRPr lang="zh-CN" altLang="en-US" sz="4000" dirty="0">
              <a:latin typeface="Georgia" panose="020405020504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3D8D8-4AB2-4EFC-9C11-A78A665AC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9" b="20149"/>
          <a:stretch/>
        </p:blipFill>
        <p:spPr>
          <a:xfrm>
            <a:off x="669267" y="1653271"/>
            <a:ext cx="7442200" cy="2925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89E70E-4EAA-4842-8FEC-8F6CFCDC6296}"/>
              </a:ext>
            </a:extLst>
          </p:cNvPr>
          <p:cNvSpPr txBox="1"/>
          <p:nvPr/>
        </p:nvSpPr>
        <p:spPr>
          <a:xfrm>
            <a:off x="142217" y="4581834"/>
            <a:ext cx="88519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lvl="0" indent="-342900">
              <a:spcBef>
                <a:spcPts val="0"/>
              </a:spcBef>
              <a:spcAft>
                <a:spcPts val="1200"/>
              </a:spcAft>
              <a:buSzPts val="1800"/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1pPr>
          </a:lstStyle>
          <a:p>
            <a:r>
              <a:rPr lang="en-US" altLang="zh-CN" sz="2100" dirty="0"/>
              <a:t>When the model becomes deeper, the accuracy of all methods tends to increase.</a:t>
            </a:r>
          </a:p>
          <a:p>
            <a:r>
              <a:rPr lang="en-US" altLang="zh-CN" sz="2100" dirty="0" err="1"/>
              <a:t>ClusterFL</a:t>
            </a:r>
            <a:r>
              <a:rPr lang="en-US" altLang="zh-CN" sz="2100" dirty="0"/>
              <a:t> has a more “stable" accuracy performance under different learning models</a:t>
            </a:r>
            <a:endParaRPr lang="zh-CN" altLang="en-US" sz="2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489A5-5D9E-4FC3-A7C7-A682347E92EB}"/>
              </a:ext>
            </a:extLst>
          </p:cNvPr>
          <p:cNvSpPr txBox="1"/>
          <p:nvPr/>
        </p:nvSpPr>
        <p:spPr>
          <a:xfrm>
            <a:off x="7518853" y="1417638"/>
            <a:ext cx="13965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IMU dataset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90434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4D6C9-E9C8-4738-9A2D-9A9DCDC83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85BFCE2-F9C7-42F4-A3CB-3F15C926ADEF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378" tIns="91378" rIns="91378" bIns="91378" numCol="1" anchor="ctr" anchorCtr="0" compatLnSpc="1">
            <a:prstTxWarp prst="textNoShape">
              <a:avLst/>
            </a:prstTxWarp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7040" marR="0" lvl="0" indent="-104722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87521" marR="0" lvl="1" indent="-9248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3922" marR="0" lvl="2" indent="-76160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02338" marR="0" lvl="3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5056" marR="0" lvl="4" indent="-121857" algn="l" rtl="0" eaLnBrk="0" fontAlgn="base" hangingPunct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»"/>
              <a:defRPr kumimoji="1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87777" marR="0" lvl="5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30498" marR="0" lvl="6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673218" marR="0" lvl="7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15936" marR="0" lvl="8" indent="-121857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2318" indent="0">
              <a:buFont typeface="Arial"/>
              <a:buNone/>
            </a:pPr>
            <a:r>
              <a:rPr lang="en-US" altLang="zh-CN" sz="3600" b="0" i="0" u="none" strike="noStrike" baseline="0" dirty="0">
                <a:latin typeface="Georgia" panose="02040502050405020303" pitchFamily="18" charset="0"/>
              </a:rPr>
              <a:t>Performance on the scalability of </a:t>
            </a:r>
            <a:r>
              <a:rPr lang="en-US" altLang="zh-CN" sz="3600" b="0" i="0" u="none" strike="noStrike" baseline="0" dirty="0" err="1">
                <a:latin typeface="Georgia" panose="02040502050405020303" pitchFamily="18" charset="0"/>
              </a:rPr>
              <a:t>ClusterFL</a:t>
            </a:r>
            <a:r>
              <a:rPr lang="en-US" altLang="zh-CN" sz="3600" b="0" i="0" u="none" strike="noStrike" baseline="0" dirty="0">
                <a:latin typeface="Georgia" panose="02040502050405020303" pitchFamily="18" charset="0"/>
              </a:rPr>
              <a:t> </a:t>
            </a:r>
            <a:endParaRPr lang="zh-CN" altLang="en-US" sz="3600" kern="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E3F8C-EF1D-4473-BC0C-5E831D861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7" t="5657" r="167" b="22308"/>
          <a:stretch/>
        </p:blipFill>
        <p:spPr>
          <a:xfrm>
            <a:off x="457200" y="1417638"/>
            <a:ext cx="8407400" cy="2882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18235-6BDA-4013-A5A5-E98F25C1F218}"/>
              </a:ext>
            </a:extLst>
          </p:cNvPr>
          <p:cNvSpPr txBox="1"/>
          <p:nvPr/>
        </p:nvSpPr>
        <p:spPr>
          <a:xfrm>
            <a:off x="0" y="4558622"/>
            <a:ext cx="909467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457200" lvl="0" indent="-342900">
              <a:spcBef>
                <a:spcPts val="0"/>
              </a:spcBef>
              <a:spcAft>
                <a:spcPts val="1200"/>
              </a:spcAft>
              <a:buSzPts val="1800"/>
              <a:buFont typeface="Arial" panose="020B0604020202020204" pitchFamily="34" charset="0"/>
              <a:buChar char="•"/>
              <a:defRPr sz="2000">
                <a:latin typeface="Georgia" panose="02040502050405020303" pitchFamily="18" charset="0"/>
              </a:defRPr>
            </a:lvl1pPr>
          </a:lstStyle>
          <a:p>
            <a:r>
              <a:rPr lang="en-US" altLang="zh-CN" sz="2100" dirty="0"/>
              <a:t>When the number of nodes increases, the mean accuracy of centralized learning slightly decreases, suggesting the </a:t>
            </a:r>
            <a:r>
              <a:rPr lang="en-US" altLang="zh-CN" sz="2100" dirty="0">
                <a:solidFill>
                  <a:srgbClr val="C00000"/>
                </a:solidFill>
              </a:rPr>
              <a:t>heterogeneity of user’ data</a:t>
            </a:r>
            <a:r>
              <a:rPr lang="en-US" altLang="zh-CN" sz="2100" dirty="0"/>
              <a:t>.</a:t>
            </a:r>
          </a:p>
          <a:p>
            <a:r>
              <a:rPr lang="en-US" altLang="zh-CN" sz="2100" dirty="0" err="1"/>
              <a:t>ClusterFL</a:t>
            </a:r>
            <a:r>
              <a:rPr lang="en-US" altLang="zh-CN" sz="2100" dirty="0"/>
              <a:t> has a significantly smaller variation of accuracy among nodes and save </a:t>
            </a:r>
            <a:r>
              <a:rPr lang="en-US" altLang="zh-CN" sz="2100" dirty="0">
                <a:solidFill>
                  <a:srgbClr val="C00000"/>
                </a:solidFill>
                <a:latin typeface="Georgia" panose="02040502050405020303" pitchFamily="18" charset="0"/>
              </a:rPr>
              <a:t>more than 50% </a:t>
            </a:r>
            <a:r>
              <a:rPr lang="en-US" altLang="zh-CN" sz="2100" dirty="0">
                <a:latin typeface="Georgia" panose="02040502050405020303" pitchFamily="18" charset="0"/>
              </a:rPr>
              <a:t>communication time.</a:t>
            </a:r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912347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AB13E-A057-4C55-9047-ECDC7DB1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3DEFF34-3AAD-485C-A9D2-422453CB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78" tIns="91378" rIns="91378" bIns="91378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52318" algn="l" eaLnBrk="0" fontAlgn="base" hangingPunct="0">
              <a:spcBef>
                <a:spcPts val="525"/>
              </a:spcBef>
              <a:buClr>
                <a:srgbClr val="000000"/>
              </a:buClr>
              <a:buSzPct val="100000"/>
              <a:buFont typeface="Arial"/>
            </a:pPr>
            <a:r>
              <a:rPr kumimoji="1" lang="en-US" altLang="zh-CN" sz="4000" kern="0" dirty="0">
                <a:solidFill>
                  <a:srgbClr val="000000"/>
                </a:solidFill>
                <a:latin typeface="Georgia" panose="02040502050405020303" pitchFamily="18" charset="0"/>
                <a:cs typeface="Calibri"/>
              </a:rPr>
              <a:t>Conclusion</a:t>
            </a:r>
            <a:endParaRPr kumimoji="1" lang="zh-CN" altLang="en-US" sz="4000" kern="0" dirty="0">
              <a:solidFill>
                <a:srgbClr val="000000"/>
              </a:solidFill>
              <a:latin typeface="Georgia" panose="02040502050405020303" pitchFamily="18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060D8-33F3-414F-90CE-CE12202D2A71}"/>
              </a:ext>
            </a:extLst>
          </p:cNvPr>
          <p:cNvSpPr txBox="1"/>
          <p:nvPr/>
        </p:nvSpPr>
        <p:spPr>
          <a:xfrm>
            <a:off x="457201" y="1752600"/>
            <a:ext cx="86868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ClusterFL</a:t>
            </a:r>
            <a:r>
              <a:rPr kumimoji="1" lang="en-US" altLang="zh-CN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features a novel federated learning framework enabling collaborative learning among similar nodes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81EDB-513B-47F1-A8D3-B3A9E914680B}"/>
              </a:ext>
            </a:extLst>
          </p:cNvPr>
          <p:cNvSpPr txBox="1"/>
          <p:nvPr/>
        </p:nvSpPr>
        <p:spPr>
          <a:xfrm>
            <a:off x="457200" y="3166773"/>
            <a:ext cx="881742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kumimoji="1" sz="2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dirty="0" err="1"/>
              <a:t>ClusterFL</a:t>
            </a:r>
            <a:r>
              <a:rPr lang="en-US" altLang="zh-CN" dirty="0"/>
              <a:t> integrates two effective communication optimization mechanisms based on the learned cluster structure.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2545C-4943-4F07-9332-B80BC44E6828}"/>
              </a:ext>
            </a:extLst>
          </p:cNvPr>
          <p:cNvSpPr txBox="1"/>
          <p:nvPr/>
        </p:nvSpPr>
        <p:spPr>
          <a:xfrm>
            <a:off x="457200" y="4724400"/>
            <a:ext cx="822193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en-US" altLang="zh-CN" sz="2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ClusterFL</a:t>
            </a:r>
            <a:r>
              <a:rPr kumimoji="1" lang="en-US" altLang="zh-CN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outperforms several learning paradigms and reduce more than 50% communication latency</a:t>
            </a:r>
            <a:endParaRPr lang="en-US" altLang="zh-CN" sz="2600" dirty="0"/>
          </a:p>
        </p:txBody>
      </p:sp>
    </p:spTree>
    <p:extLst>
      <p:ext uri="{BB962C8B-B14F-4D97-AF65-F5344CB8AC3E}">
        <p14:creationId xmlns:p14="http://schemas.microsoft.com/office/powerpoint/2010/main" val="206249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5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5CBAC5-38BE-4BBF-84DE-CC15DCC9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Motivation - </a:t>
            </a:r>
            <a:r>
              <a:rPr lang="en-US" altLang="zh-CN" sz="3200" dirty="0">
                <a:latin typeface="Georgia" panose="02040502050405020303" pitchFamily="18" charset="0"/>
              </a:rPr>
              <a:t>Centralized Deep Learning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893C1-47F1-49DD-9CA2-A567DD70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44" y="1750680"/>
            <a:ext cx="2743199" cy="2243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90DF0-F725-41D1-BA65-60B0EB86E42C}"/>
              </a:ext>
            </a:extLst>
          </p:cNvPr>
          <p:cNvSpPr txBox="1"/>
          <p:nvPr/>
        </p:nvSpPr>
        <p:spPr>
          <a:xfrm>
            <a:off x="457200" y="1386737"/>
            <a:ext cx="6572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Georgia" panose="02040502050405020303" pitchFamily="18" charset="0"/>
              </a:rPr>
              <a:t>- Significant </a:t>
            </a:r>
            <a:r>
              <a:rPr lang="en-US" altLang="zh-CN" sz="2400" dirty="0">
                <a:solidFill>
                  <a:srgbClr val="FF0000"/>
                </a:solidFill>
                <a:latin typeface="Georgia" panose="02040502050405020303" pitchFamily="18" charset="0"/>
              </a:rPr>
              <a:t>privacy concern </a:t>
            </a:r>
            <a:r>
              <a:rPr lang="en-US" altLang="zh-CN" sz="2400" dirty="0">
                <a:latin typeface="Georgia" panose="02040502050405020303" pitchFamily="18" charset="0"/>
              </a:rPr>
              <a:t>(send raw data)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  <p:pic>
        <p:nvPicPr>
          <p:cNvPr id="8" name="Picture 2" descr="Smart Watch icon">
            <a:extLst>
              <a:ext uri="{FF2B5EF4-FFF2-40B4-BE49-F238E27FC236}">
                <a16:creationId xmlns:a16="http://schemas.microsoft.com/office/drawing/2014/main" id="{E7584167-DCBF-4B57-A930-C42909D0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44" y="4848052"/>
            <a:ext cx="952500" cy="81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1AF89-3D33-47B3-9B98-122B46AA059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46827" y="5374869"/>
            <a:ext cx="526817" cy="5268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D49B6A-E91B-442F-A199-40681ADA200C}"/>
              </a:ext>
            </a:extLst>
          </p:cNvPr>
          <p:cNvGrpSpPr/>
          <p:nvPr/>
        </p:nvGrpSpPr>
        <p:grpSpPr>
          <a:xfrm>
            <a:off x="4095806" y="5023896"/>
            <a:ext cx="457197" cy="761999"/>
            <a:chOff x="3718559" y="3465576"/>
            <a:chExt cx="446929" cy="719616"/>
          </a:xfrm>
        </p:grpSpPr>
        <p:sp>
          <p:nvSpPr>
            <p:cNvPr id="11" name="object 27">
              <a:extLst>
                <a:ext uri="{FF2B5EF4-FFF2-40B4-BE49-F238E27FC236}">
                  <a16:creationId xmlns:a16="http://schemas.microsoft.com/office/drawing/2014/main" id="{00E7615D-47E6-419C-919B-F90D36B1042B}"/>
                </a:ext>
              </a:extLst>
            </p:cNvPr>
            <p:cNvSpPr/>
            <p:nvPr/>
          </p:nvSpPr>
          <p:spPr>
            <a:xfrm>
              <a:off x="3718559" y="3465576"/>
              <a:ext cx="446929" cy="719616"/>
            </a:xfrm>
            <a:custGeom>
              <a:avLst/>
              <a:gdLst/>
              <a:ahLst/>
              <a:cxnLst/>
              <a:rect l="l" t="t" r="r" b="b"/>
              <a:pathLst>
                <a:path w="302260" h="559435">
                  <a:moveTo>
                    <a:pt x="293750" y="0"/>
                  </a:moveTo>
                  <a:lnTo>
                    <a:pt x="18287" y="0"/>
                  </a:lnTo>
                  <a:lnTo>
                    <a:pt x="11304" y="1383"/>
                  </a:lnTo>
                  <a:lnTo>
                    <a:pt x="5476" y="5159"/>
                  </a:lnTo>
                  <a:lnTo>
                    <a:pt x="1482" y="10769"/>
                  </a:lnTo>
                  <a:lnTo>
                    <a:pt x="0" y="17652"/>
                  </a:lnTo>
                  <a:lnTo>
                    <a:pt x="0" y="541655"/>
                  </a:lnTo>
                  <a:lnTo>
                    <a:pt x="1482" y="548538"/>
                  </a:lnTo>
                  <a:lnTo>
                    <a:pt x="5476" y="554148"/>
                  </a:lnTo>
                  <a:lnTo>
                    <a:pt x="11304" y="557924"/>
                  </a:lnTo>
                  <a:lnTo>
                    <a:pt x="18287" y="559307"/>
                  </a:lnTo>
                  <a:lnTo>
                    <a:pt x="293750" y="559307"/>
                  </a:lnTo>
                  <a:lnTo>
                    <a:pt x="301751" y="551434"/>
                  </a:lnTo>
                  <a:lnTo>
                    <a:pt x="301751" y="7874"/>
                  </a:lnTo>
                  <a:lnTo>
                    <a:pt x="29375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28">
              <a:extLst>
                <a:ext uri="{FF2B5EF4-FFF2-40B4-BE49-F238E27FC236}">
                  <a16:creationId xmlns:a16="http://schemas.microsoft.com/office/drawing/2014/main" id="{6423AC48-8146-4BF5-8E64-234B21B3206C}"/>
                </a:ext>
              </a:extLst>
            </p:cNvPr>
            <p:cNvSpPr/>
            <p:nvPr/>
          </p:nvSpPr>
          <p:spPr>
            <a:xfrm>
              <a:off x="3752912" y="3518018"/>
              <a:ext cx="378222" cy="608103"/>
            </a:xfrm>
            <a:custGeom>
              <a:avLst/>
              <a:gdLst/>
              <a:ahLst/>
              <a:cxnLst/>
              <a:rect l="l" t="t" r="r" b="b"/>
              <a:pathLst>
                <a:path w="264160" h="512445">
                  <a:moveTo>
                    <a:pt x="165226" y="493522"/>
                  </a:moveTo>
                  <a:lnTo>
                    <a:pt x="98425" y="493522"/>
                  </a:lnTo>
                  <a:lnTo>
                    <a:pt x="94106" y="497713"/>
                  </a:lnTo>
                  <a:lnTo>
                    <a:pt x="94106" y="507873"/>
                  </a:lnTo>
                  <a:lnTo>
                    <a:pt x="98425" y="512063"/>
                  </a:lnTo>
                  <a:lnTo>
                    <a:pt x="165226" y="512063"/>
                  </a:lnTo>
                  <a:lnTo>
                    <a:pt x="169544" y="507873"/>
                  </a:lnTo>
                  <a:lnTo>
                    <a:pt x="169544" y="497713"/>
                  </a:lnTo>
                  <a:lnTo>
                    <a:pt x="165226" y="493522"/>
                  </a:lnTo>
                  <a:close/>
                </a:path>
                <a:path w="264160" h="512445">
                  <a:moveTo>
                    <a:pt x="259968" y="0"/>
                  </a:moveTo>
                  <a:lnTo>
                    <a:pt x="3810" y="0"/>
                  </a:lnTo>
                  <a:lnTo>
                    <a:pt x="0" y="4190"/>
                  </a:lnTo>
                  <a:lnTo>
                    <a:pt x="0" y="461010"/>
                  </a:lnTo>
                  <a:lnTo>
                    <a:pt x="3810" y="465200"/>
                  </a:lnTo>
                  <a:lnTo>
                    <a:pt x="259968" y="465200"/>
                  </a:lnTo>
                  <a:lnTo>
                    <a:pt x="263651" y="461010"/>
                  </a:lnTo>
                  <a:lnTo>
                    <a:pt x="263651" y="4190"/>
                  </a:lnTo>
                  <a:lnTo>
                    <a:pt x="259968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3E5F425-8AE5-42E0-823D-84B92D110C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5638" y="5411363"/>
            <a:ext cx="526817" cy="5268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50B037-55A8-4465-9A1A-F1C6674C5A28}"/>
              </a:ext>
            </a:extLst>
          </p:cNvPr>
          <p:cNvGrpSpPr/>
          <p:nvPr/>
        </p:nvGrpSpPr>
        <p:grpSpPr>
          <a:xfrm>
            <a:off x="6075165" y="4875579"/>
            <a:ext cx="840533" cy="1003008"/>
            <a:chOff x="3718559" y="3465576"/>
            <a:chExt cx="446929" cy="719616"/>
          </a:xfrm>
        </p:grpSpPr>
        <p:sp>
          <p:nvSpPr>
            <p:cNvPr id="15" name="object 27">
              <a:extLst>
                <a:ext uri="{FF2B5EF4-FFF2-40B4-BE49-F238E27FC236}">
                  <a16:creationId xmlns:a16="http://schemas.microsoft.com/office/drawing/2014/main" id="{4BCB15C1-BBD4-41B4-8241-7011AE24BBDB}"/>
                </a:ext>
              </a:extLst>
            </p:cNvPr>
            <p:cNvSpPr/>
            <p:nvPr/>
          </p:nvSpPr>
          <p:spPr>
            <a:xfrm>
              <a:off x="3718559" y="3465576"/>
              <a:ext cx="446929" cy="719616"/>
            </a:xfrm>
            <a:custGeom>
              <a:avLst/>
              <a:gdLst/>
              <a:ahLst/>
              <a:cxnLst/>
              <a:rect l="l" t="t" r="r" b="b"/>
              <a:pathLst>
                <a:path w="302260" h="559435">
                  <a:moveTo>
                    <a:pt x="293750" y="0"/>
                  </a:moveTo>
                  <a:lnTo>
                    <a:pt x="18287" y="0"/>
                  </a:lnTo>
                  <a:lnTo>
                    <a:pt x="11304" y="1383"/>
                  </a:lnTo>
                  <a:lnTo>
                    <a:pt x="5476" y="5159"/>
                  </a:lnTo>
                  <a:lnTo>
                    <a:pt x="1482" y="10769"/>
                  </a:lnTo>
                  <a:lnTo>
                    <a:pt x="0" y="17652"/>
                  </a:lnTo>
                  <a:lnTo>
                    <a:pt x="0" y="541655"/>
                  </a:lnTo>
                  <a:lnTo>
                    <a:pt x="1482" y="548538"/>
                  </a:lnTo>
                  <a:lnTo>
                    <a:pt x="5476" y="554148"/>
                  </a:lnTo>
                  <a:lnTo>
                    <a:pt x="11304" y="557924"/>
                  </a:lnTo>
                  <a:lnTo>
                    <a:pt x="18287" y="559307"/>
                  </a:lnTo>
                  <a:lnTo>
                    <a:pt x="293750" y="559307"/>
                  </a:lnTo>
                  <a:lnTo>
                    <a:pt x="301751" y="551434"/>
                  </a:lnTo>
                  <a:lnTo>
                    <a:pt x="301751" y="7874"/>
                  </a:lnTo>
                  <a:lnTo>
                    <a:pt x="29375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28">
              <a:extLst>
                <a:ext uri="{FF2B5EF4-FFF2-40B4-BE49-F238E27FC236}">
                  <a16:creationId xmlns:a16="http://schemas.microsoft.com/office/drawing/2014/main" id="{E9DDCB8E-923F-4474-B2B6-933992664D29}"/>
                </a:ext>
              </a:extLst>
            </p:cNvPr>
            <p:cNvSpPr/>
            <p:nvPr/>
          </p:nvSpPr>
          <p:spPr>
            <a:xfrm>
              <a:off x="3752912" y="3518018"/>
              <a:ext cx="378222" cy="608103"/>
            </a:xfrm>
            <a:custGeom>
              <a:avLst/>
              <a:gdLst/>
              <a:ahLst/>
              <a:cxnLst/>
              <a:rect l="l" t="t" r="r" b="b"/>
              <a:pathLst>
                <a:path w="264160" h="512445">
                  <a:moveTo>
                    <a:pt x="165226" y="493522"/>
                  </a:moveTo>
                  <a:lnTo>
                    <a:pt x="98425" y="493522"/>
                  </a:lnTo>
                  <a:lnTo>
                    <a:pt x="94106" y="497713"/>
                  </a:lnTo>
                  <a:lnTo>
                    <a:pt x="94106" y="507873"/>
                  </a:lnTo>
                  <a:lnTo>
                    <a:pt x="98425" y="512063"/>
                  </a:lnTo>
                  <a:lnTo>
                    <a:pt x="165226" y="512063"/>
                  </a:lnTo>
                  <a:lnTo>
                    <a:pt x="169544" y="507873"/>
                  </a:lnTo>
                  <a:lnTo>
                    <a:pt x="169544" y="497713"/>
                  </a:lnTo>
                  <a:lnTo>
                    <a:pt x="165226" y="493522"/>
                  </a:lnTo>
                  <a:close/>
                </a:path>
                <a:path w="264160" h="512445">
                  <a:moveTo>
                    <a:pt x="259968" y="0"/>
                  </a:moveTo>
                  <a:lnTo>
                    <a:pt x="3810" y="0"/>
                  </a:lnTo>
                  <a:lnTo>
                    <a:pt x="0" y="4190"/>
                  </a:lnTo>
                  <a:lnTo>
                    <a:pt x="0" y="461010"/>
                  </a:lnTo>
                  <a:lnTo>
                    <a:pt x="3810" y="465200"/>
                  </a:lnTo>
                  <a:lnTo>
                    <a:pt x="259968" y="465200"/>
                  </a:lnTo>
                  <a:lnTo>
                    <a:pt x="263651" y="461010"/>
                  </a:lnTo>
                  <a:lnTo>
                    <a:pt x="263651" y="4190"/>
                  </a:lnTo>
                  <a:lnTo>
                    <a:pt x="259968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A7215F5-6A92-4D40-B992-AD3307B374F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82594" y="5424863"/>
            <a:ext cx="526818" cy="526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2B22B5-7227-4ACF-AE98-DF81B400575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9393" y="2581476"/>
            <a:ext cx="721538" cy="72153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D7A689-F9AE-4C1D-9AA3-C8D54563F6D8}"/>
              </a:ext>
            </a:extLst>
          </p:cNvPr>
          <p:cNvCxnSpPr>
            <a:cxnSpLocks/>
          </p:cNvCxnSpPr>
          <p:nvPr/>
        </p:nvCxnSpPr>
        <p:spPr>
          <a:xfrm flipV="1">
            <a:off x="2181975" y="3587666"/>
            <a:ext cx="986614" cy="119744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425FBA-17D1-4AF3-8C07-73C500E96E62}"/>
              </a:ext>
            </a:extLst>
          </p:cNvPr>
          <p:cNvCxnSpPr>
            <a:cxnSpLocks/>
          </p:cNvCxnSpPr>
          <p:nvPr/>
        </p:nvCxnSpPr>
        <p:spPr>
          <a:xfrm flipV="1">
            <a:off x="4321946" y="3663020"/>
            <a:ext cx="0" cy="11220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C793C1-55F1-43A2-AF2B-EF142FE4F685}"/>
              </a:ext>
            </a:extLst>
          </p:cNvPr>
          <p:cNvCxnSpPr>
            <a:cxnSpLocks/>
          </p:cNvCxnSpPr>
          <p:nvPr/>
        </p:nvCxnSpPr>
        <p:spPr>
          <a:xfrm flipH="1" flipV="1">
            <a:off x="5488238" y="3535219"/>
            <a:ext cx="1142999" cy="130233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6ABF4D-48EB-4856-8410-96DAFA4C9198}"/>
              </a:ext>
            </a:extLst>
          </p:cNvPr>
          <p:cNvCxnSpPr>
            <a:cxnSpLocks/>
          </p:cNvCxnSpPr>
          <p:nvPr/>
        </p:nvCxnSpPr>
        <p:spPr>
          <a:xfrm>
            <a:off x="4007853" y="2917806"/>
            <a:ext cx="343179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0B5BF9-D5EA-4931-8281-EB0D394B1E1C}"/>
              </a:ext>
            </a:extLst>
          </p:cNvPr>
          <p:cNvSpPr txBox="1"/>
          <p:nvPr/>
        </p:nvSpPr>
        <p:spPr>
          <a:xfrm>
            <a:off x="5400303" y="2217707"/>
            <a:ext cx="1230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Georgia" panose="02040502050405020303" pitchFamily="18" charset="0"/>
              </a:rPr>
              <a:t>Server</a:t>
            </a:r>
            <a:endParaRPr lang="zh-CN" alt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687F54-8EFE-4BA6-9ED0-E206B8E5791E}"/>
              </a:ext>
            </a:extLst>
          </p:cNvPr>
          <p:cNvSpPr txBox="1"/>
          <p:nvPr/>
        </p:nvSpPr>
        <p:spPr>
          <a:xfrm>
            <a:off x="2156549" y="5864020"/>
            <a:ext cx="4578178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Georgia" panose="02040502050405020303" pitchFamily="18" charset="0"/>
              </a:rPr>
              <a:t>How about keep the data locally?</a:t>
            </a:r>
            <a:endParaRPr lang="zh-CN" alt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21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-0.37292 -0.42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46" y="-214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2 -0.00486 L 0.1158 -0.357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76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0.06888 -0.35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BDDE-5EF7-4F9B-AD6E-2CD65C2F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270955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Motivation– </a:t>
            </a:r>
            <a:r>
              <a:rPr lang="en-US" altLang="zh-CN" sz="3200" dirty="0">
                <a:latin typeface="Georgia" panose="02040502050405020303" pitchFamily="18" charset="0"/>
              </a:rPr>
              <a:t>Federated Learning</a:t>
            </a:r>
            <a:endParaRPr lang="zh-CN" altLang="en-US" sz="3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E44FB-5EDF-446A-AE1C-B9E1DB24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5388" y="6365542"/>
            <a:ext cx="8221935" cy="365125"/>
          </a:xfrm>
        </p:spPr>
        <p:txBody>
          <a:bodyPr/>
          <a:lstStyle/>
          <a:p>
            <a:fld id="{61CD8911-B433-634A-8462-B3CDA1BC706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4A80F-26F2-4D1C-8E7C-E05AC98B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577" y="1977564"/>
            <a:ext cx="2743199" cy="2243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2BEB-A7BD-4FA6-87E0-51BE8F34CED7}"/>
              </a:ext>
            </a:extLst>
          </p:cNvPr>
          <p:cNvSpPr txBox="1"/>
          <p:nvPr/>
        </p:nvSpPr>
        <p:spPr>
          <a:xfrm>
            <a:off x="311327" y="1382058"/>
            <a:ext cx="89402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200" dirty="0">
                <a:latin typeface="Georgia" panose="02040502050405020303" pitchFamily="18" charset="0"/>
              </a:rPr>
              <a:t>Collaboratively training while keeping the data residing on devices.</a:t>
            </a:r>
          </a:p>
          <a:p>
            <a:pPr marL="342900" indent="-342900">
              <a:buFontTx/>
              <a:buChar char="-"/>
            </a:pPr>
            <a:r>
              <a:rPr lang="en-US" altLang="zh-CN" sz="2200" dirty="0">
                <a:latin typeface="Georgia" panose="02040502050405020303" pitchFamily="18" charset="0"/>
              </a:rPr>
              <a:t>There is a high degree of </a:t>
            </a:r>
            <a:r>
              <a:rPr lang="en-US" altLang="zh-CN" sz="2200" dirty="0">
                <a:solidFill>
                  <a:srgbClr val="FF0000"/>
                </a:solidFill>
                <a:latin typeface="Georgia" panose="02040502050405020303" pitchFamily="18" charset="0"/>
              </a:rPr>
              <a:t>data heterogeneity </a:t>
            </a:r>
            <a:r>
              <a:rPr lang="en-US" altLang="zh-CN" sz="2200" dirty="0">
                <a:latin typeface="Georgia" panose="02040502050405020303" pitchFamily="18" charset="0"/>
              </a:rPr>
              <a:t>of human activity data.</a:t>
            </a:r>
            <a:endParaRPr lang="zh-CN" altLang="en-US" sz="2200" dirty="0">
              <a:latin typeface="Georgia" panose="02040502050405020303" pitchFamily="18" charset="0"/>
            </a:endParaRPr>
          </a:p>
        </p:txBody>
      </p:sp>
      <p:pic>
        <p:nvPicPr>
          <p:cNvPr id="7" name="Picture 2" descr="Smart Watch icon">
            <a:extLst>
              <a:ext uri="{FF2B5EF4-FFF2-40B4-BE49-F238E27FC236}">
                <a16:creationId xmlns:a16="http://schemas.microsoft.com/office/drawing/2014/main" id="{04CB1B25-F839-4136-ABAC-681C87AA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48" y="5132508"/>
            <a:ext cx="952500" cy="81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07BC692-CE35-42BA-9C46-E4D530B4A843}"/>
              </a:ext>
            </a:extLst>
          </p:cNvPr>
          <p:cNvGrpSpPr/>
          <p:nvPr/>
        </p:nvGrpSpPr>
        <p:grpSpPr>
          <a:xfrm>
            <a:off x="3764139" y="5250780"/>
            <a:ext cx="457197" cy="761999"/>
            <a:chOff x="3718559" y="3465576"/>
            <a:chExt cx="446929" cy="719616"/>
          </a:xfrm>
        </p:grpSpPr>
        <p:sp>
          <p:nvSpPr>
            <p:cNvPr id="9" name="object 27">
              <a:extLst>
                <a:ext uri="{FF2B5EF4-FFF2-40B4-BE49-F238E27FC236}">
                  <a16:creationId xmlns:a16="http://schemas.microsoft.com/office/drawing/2014/main" id="{6BF0633F-0BD6-42F0-89A8-1A329F0D9C88}"/>
                </a:ext>
              </a:extLst>
            </p:cNvPr>
            <p:cNvSpPr/>
            <p:nvPr/>
          </p:nvSpPr>
          <p:spPr>
            <a:xfrm>
              <a:off x="3718559" y="3465576"/>
              <a:ext cx="446929" cy="719616"/>
            </a:xfrm>
            <a:custGeom>
              <a:avLst/>
              <a:gdLst/>
              <a:ahLst/>
              <a:cxnLst/>
              <a:rect l="l" t="t" r="r" b="b"/>
              <a:pathLst>
                <a:path w="302260" h="559435">
                  <a:moveTo>
                    <a:pt x="293750" y="0"/>
                  </a:moveTo>
                  <a:lnTo>
                    <a:pt x="18287" y="0"/>
                  </a:lnTo>
                  <a:lnTo>
                    <a:pt x="11304" y="1383"/>
                  </a:lnTo>
                  <a:lnTo>
                    <a:pt x="5476" y="5159"/>
                  </a:lnTo>
                  <a:lnTo>
                    <a:pt x="1482" y="10769"/>
                  </a:lnTo>
                  <a:lnTo>
                    <a:pt x="0" y="17652"/>
                  </a:lnTo>
                  <a:lnTo>
                    <a:pt x="0" y="541655"/>
                  </a:lnTo>
                  <a:lnTo>
                    <a:pt x="1482" y="548538"/>
                  </a:lnTo>
                  <a:lnTo>
                    <a:pt x="5476" y="554148"/>
                  </a:lnTo>
                  <a:lnTo>
                    <a:pt x="11304" y="557924"/>
                  </a:lnTo>
                  <a:lnTo>
                    <a:pt x="18287" y="559307"/>
                  </a:lnTo>
                  <a:lnTo>
                    <a:pt x="293750" y="559307"/>
                  </a:lnTo>
                  <a:lnTo>
                    <a:pt x="301751" y="551434"/>
                  </a:lnTo>
                  <a:lnTo>
                    <a:pt x="301751" y="7874"/>
                  </a:lnTo>
                  <a:lnTo>
                    <a:pt x="29375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28">
              <a:extLst>
                <a:ext uri="{FF2B5EF4-FFF2-40B4-BE49-F238E27FC236}">
                  <a16:creationId xmlns:a16="http://schemas.microsoft.com/office/drawing/2014/main" id="{DEDF3CBE-3724-4D74-9AF2-9FC4E15C13C1}"/>
                </a:ext>
              </a:extLst>
            </p:cNvPr>
            <p:cNvSpPr/>
            <p:nvPr/>
          </p:nvSpPr>
          <p:spPr>
            <a:xfrm>
              <a:off x="3752912" y="3518018"/>
              <a:ext cx="378222" cy="608103"/>
            </a:xfrm>
            <a:custGeom>
              <a:avLst/>
              <a:gdLst/>
              <a:ahLst/>
              <a:cxnLst/>
              <a:rect l="l" t="t" r="r" b="b"/>
              <a:pathLst>
                <a:path w="264160" h="512445">
                  <a:moveTo>
                    <a:pt x="165226" y="493522"/>
                  </a:moveTo>
                  <a:lnTo>
                    <a:pt x="98425" y="493522"/>
                  </a:lnTo>
                  <a:lnTo>
                    <a:pt x="94106" y="497713"/>
                  </a:lnTo>
                  <a:lnTo>
                    <a:pt x="94106" y="507873"/>
                  </a:lnTo>
                  <a:lnTo>
                    <a:pt x="98425" y="512063"/>
                  </a:lnTo>
                  <a:lnTo>
                    <a:pt x="165226" y="512063"/>
                  </a:lnTo>
                  <a:lnTo>
                    <a:pt x="169544" y="507873"/>
                  </a:lnTo>
                  <a:lnTo>
                    <a:pt x="169544" y="497713"/>
                  </a:lnTo>
                  <a:lnTo>
                    <a:pt x="165226" y="493522"/>
                  </a:lnTo>
                  <a:close/>
                </a:path>
                <a:path w="264160" h="512445">
                  <a:moveTo>
                    <a:pt x="259968" y="0"/>
                  </a:moveTo>
                  <a:lnTo>
                    <a:pt x="3810" y="0"/>
                  </a:lnTo>
                  <a:lnTo>
                    <a:pt x="0" y="4190"/>
                  </a:lnTo>
                  <a:lnTo>
                    <a:pt x="0" y="461010"/>
                  </a:lnTo>
                  <a:lnTo>
                    <a:pt x="3810" y="465200"/>
                  </a:lnTo>
                  <a:lnTo>
                    <a:pt x="259968" y="465200"/>
                  </a:lnTo>
                  <a:lnTo>
                    <a:pt x="263651" y="461010"/>
                  </a:lnTo>
                  <a:lnTo>
                    <a:pt x="263651" y="4190"/>
                  </a:lnTo>
                  <a:lnTo>
                    <a:pt x="259968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0ACAD5-439F-4DDA-B609-AEE5280BC9C1}"/>
              </a:ext>
            </a:extLst>
          </p:cNvPr>
          <p:cNvGrpSpPr/>
          <p:nvPr/>
        </p:nvGrpSpPr>
        <p:grpSpPr>
          <a:xfrm>
            <a:off x="5743498" y="5102463"/>
            <a:ext cx="840533" cy="1003008"/>
            <a:chOff x="3718559" y="3465576"/>
            <a:chExt cx="446929" cy="719616"/>
          </a:xfrm>
        </p:grpSpPr>
        <p:sp>
          <p:nvSpPr>
            <p:cNvPr id="12" name="object 27">
              <a:extLst>
                <a:ext uri="{FF2B5EF4-FFF2-40B4-BE49-F238E27FC236}">
                  <a16:creationId xmlns:a16="http://schemas.microsoft.com/office/drawing/2014/main" id="{99527129-9759-4447-B86B-26D9615F0AC6}"/>
                </a:ext>
              </a:extLst>
            </p:cNvPr>
            <p:cNvSpPr/>
            <p:nvPr/>
          </p:nvSpPr>
          <p:spPr>
            <a:xfrm>
              <a:off x="3718559" y="3465576"/>
              <a:ext cx="446929" cy="719616"/>
            </a:xfrm>
            <a:custGeom>
              <a:avLst/>
              <a:gdLst/>
              <a:ahLst/>
              <a:cxnLst/>
              <a:rect l="l" t="t" r="r" b="b"/>
              <a:pathLst>
                <a:path w="302260" h="559435">
                  <a:moveTo>
                    <a:pt x="293750" y="0"/>
                  </a:moveTo>
                  <a:lnTo>
                    <a:pt x="18287" y="0"/>
                  </a:lnTo>
                  <a:lnTo>
                    <a:pt x="11304" y="1383"/>
                  </a:lnTo>
                  <a:lnTo>
                    <a:pt x="5476" y="5159"/>
                  </a:lnTo>
                  <a:lnTo>
                    <a:pt x="1482" y="10769"/>
                  </a:lnTo>
                  <a:lnTo>
                    <a:pt x="0" y="17652"/>
                  </a:lnTo>
                  <a:lnTo>
                    <a:pt x="0" y="541655"/>
                  </a:lnTo>
                  <a:lnTo>
                    <a:pt x="1482" y="548538"/>
                  </a:lnTo>
                  <a:lnTo>
                    <a:pt x="5476" y="554148"/>
                  </a:lnTo>
                  <a:lnTo>
                    <a:pt x="11304" y="557924"/>
                  </a:lnTo>
                  <a:lnTo>
                    <a:pt x="18287" y="559307"/>
                  </a:lnTo>
                  <a:lnTo>
                    <a:pt x="293750" y="559307"/>
                  </a:lnTo>
                  <a:lnTo>
                    <a:pt x="301751" y="551434"/>
                  </a:lnTo>
                  <a:lnTo>
                    <a:pt x="301751" y="7874"/>
                  </a:lnTo>
                  <a:lnTo>
                    <a:pt x="29375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28">
              <a:extLst>
                <a:ext uri="{FF2B5EF4-FFF2-40B4-BE49-F238E27FC236}">
                  <a16:creationId xmlns:a16="http://schemas.microsoft.com/office/drawing/2014/main" id="{EAA57CD4-3EDE-48FC-8969-E282976CDF26}"/>
                </a:ext>
              </a:extLst>
            </p:cNvPr>
            <p:cNvSpPr/>
            <p:nvPr/>
          </p:nvSpPr>
          <p:spPr>
            <a:xfrm>
              <a:off x="3752912" y="3518018"/>
              <a:ext cx="378222" cy="608103"/>
            </a:xfrm>
            <a:custGeom>
              <a:avLst/>
              <a:gdLst/>
              <a:ahLst/>
              <a:cxnLst/>
              <a:rect l="l" t="t" r="r" b="b"/>
              <a:pathLst>
                <a:path w="264160" h="512445">
                  <a:moveTo>
                    <a:pt x="165226" y="493522"/>
                  </a:moveTo>
                  <a:lnTo>
                    <a:pt x="98425" y="493522"/>
                  </a:lnTo>
                  <a:lnTo>
                    <a:pt x="94106" y="497713"/>
                  </a:lnTo>
                  <a:lnTo>
                    <a:pt x="94106" y="507873"/>
                  </a:lnTo>
                  <a:lnTo>
                    <a:pt x="98425" y="512063"/>
                  </a:lnTo>
                  <a:lnTo>
                    <a:pt x="165226" y="512063"/>
                  </a:lnTo>
                  <a:lnTo>
                    <a:pt x="169544" y="507873"/>
                  </a:lnTo>
                  <a:lnTo>
                    <a:pt x="169544" y="497713"/>
                  </a:lnTo>
                  <a:lnTo>
                    <a:pt x="165226" y="493522"/>
                  </a:lnTo>
                  <a:close/>
                </a:path>
                <a:path w="264160" h="512445">
                  <a:moveTo>
                    <a:pt x="259968" y="0"/>
                  </a:moveTo>
                  <a:lnTo>
                    <a:pt x="3810" y="0"/>
                  </a:lnTo>
                  <a:lnTo>
                    <a:pt x="0" y="4190"/>
                  </a:lnTo>
                  <a:lnTo>
                    <a:pt x="0" y="461010"/>
                  </a:lnTo>
                  <a:lnTo>
                    <a:pt x="3810" y="465200"/>
                  </a:lnTo>
                  <a:lnTo>
                    <a:pt x="259968" y="465200"/>
                  </a:lnTo>
                  <a:lnTo>
                    <a:pt x="263651" y="461010"/>
                  </a:lnTo>
                  <a:lnTo>
                    <a:pt x="263651" y="4190"/>
                  </a:lnTo>
                  <a:lnTo>
                    <a:pt x="259968" y="0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340E412-0378-410A-9A10-9ADED41575E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6250" y="2853240"/>
            <a:ext cx="572371" cy="5723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8F659B-3D2F-40BF-808D-0EE7B7EC8AB6}"/>
              </a:ext>
            </a:extLst>
          </p:cNvPr>
          <p:cNvCxnSpPr>
            <a:cxnSpLocks/>
          </p:cNvCxnSpPr>
          <p:nvPr/>
        </p:nvCxnSpPr>
        <p:spPr>
          <a:xfrm flipV="1">
            <a:off x="1850308" y="3814550"/>
            <a:ext cx="986614" cy="119744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3D27DD-33E8-4208-ACF3-D7C6EDACCF78}"/>
              </a:ext>
            </a:extLst>
          </p:cNvPr>
          <p:cNvCxnSpPr>
            <a:cxnSpLocks/>
          </p:cNvCxnSpPr>
          <p:nvPr/>
        </p:nvCxnSpPr>
        <p:spPr>
          <a:xfrm flipV="1">
            <a:off x="3990279" y="3889906"/>
            <a:ext cx="0" cy="121255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ADC0CF-95B5-4140-BB50-CA99946C2523}"/>
              </a:ext>
            </a:extLst>
          </p:cNvPr>
          <p:cNvCxnSpPr>
            <a:cxnSpLocks/>
          </p:cNvCxnSpPr>
          <p:nvPr/>
        </p:nvCxnSpPr>
        <p:spPr>
          <a:xfrm flipH="1" flipV="1">
            <a:off x="5156571" y="3762103"/>
            <a:ext cx="1142999" cy="130233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4DB6D-B6CE-4BFC-800A-E178D0AB9E01}"/>
              </a:ext>
            </a:extLst>
          </p:cNvPr>
          <p:cNvCxnSpPr>
            <a:cxnSpLocks/>
          </p:cNvCxnSpPr>
          <p:nvPr/>
        </p:nvCxnSpPr>
        <p:spPr>
          <a:xfrm>
            <a:off x="3676186" y="3144690"/>
            <a:ext cx="343179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403912-D3BC-47A1-9D51-EC15BF33DDF4}"/>
              </a:ext>
            </a:extLst>
          </p:cNvPr>
          <p:cNvSpPr txBox="1"/>
          <p:nvPr/>
        </p:nvSpPr>
        <p:spPr>
          <a:xfrm>
            <a:off x="5068636" y="2457134"/>
            <a:ext cx="1230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Georgia" panose="02040502050405020303" pitchFamily="18" charset="0"/>
              </a:rPr>
              <a:t>Server</a:t>
            </a:r>
            <a:endParaRPr lang="zh-CN" alt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22B780-DB03-43D5-A6D1-F69C48A18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749" y="5601269"/>
            <a:ext cx="563311" cy="563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759780-A7CA-4D5B-9BB3-30AF693754F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40235" y="5634797"/>
            <a:ext cx="563311" cy="563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389170-6C4B-4765-BB4D-512C0A6B7CF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27495" y="5662314"/>
            <a:ext cx="563311" cy="5633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B46391-4BE1-41D7-BB9D-2B28AAB35F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15160" y="5601753"/>
            <a:ext cx="526817" cy="526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22FFDF-FF93-414E-A9CF-45D18E701A7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13971" y="5638247"/>
            <a:ext cx="526817" cy="52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174CD6-C0E7-49DC-A3DB-B0CE8E2AC65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75212" y="5671290"/>
            <a:ext cx="526818" cy="52681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E76D95-1C43-45A9-9E00-3BDE61FE4FA8}"/>
              </a:ext>
            </a:extLst>
          </p:cNvPr>
          <p:cNvCxnSpPr>
            <a:cxnSpLocks/>
          </p:cNvCxnSpPr>
          <p:nvPr/>
        </p:nvCxnSpPr>
        <p:spPr>
          <a:xfrm>
            <a:off x="2254556" y="5901654"/>
            <a:ext cx="343179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23128F-4CE1-4BC5-BB7C-DE1A9C3DD63A}"/>
              </a:ext>
            </a:extLst>
          </p:cNvPr>
          <p:cNvCxnSpPr>
            <a:cxnSpLocks/>
          </p:cNvCxnSpPr>
          <p:nvPr/>
        </p:nvCxnSpPr>
        <p:spPr>
          <a:xfrm>
            <a:off x="4577042" y="5901653"/>
            <a:ext cx="343179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27102C-9B7B-48D3-BDED-66A368C53F4C}"/>
              </a:ext>
            </a:extLst>
          </p:cNvPr>
          <p:cNvCxnSpPr>
            <a:cxnSpLocks/>
          </p:cNvCxnSpPr>
          <p:nvPr/>
        </p:nvCxnSpPr>
        <p:spPr>
          <a:xfrm>
            <a:off x="7022044" y="5934699"/>
            <a:ext cx="343179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B214E45-0BD0-449B-AA0E-97A58500E7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6250" y="2864955"/>
            <a:ext cx="572371" cy="5723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7C1A62-2475-4298-8636-F2079A81978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6250" y="2864955"/>
            <a:ext cx="572371" cy="5723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B88B26E-6BDA-4A94-B998-9E1D795B95A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6250" y="2853240"/>
            <a:ext cx="572371" cy="5723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B185F47-8F63-4B46-9F82-43C4307BF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400" y="5599347"/>
            <a:ext cx="563311" cy="5633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6B2CB3-CBDD-4DC3-975F-C90E9A462E2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3050" y="5634797"/>
            <a:ext cx="563311" cy="5633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21AE44-C594-427D-91D5-E417D7C6404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27496" y="5653043"/>
            <a:ext cx="563311" cy="5633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B0B5AE9-8E55-4ABB-A0EF-F6781257A76C}"/>
              </a:ext>
            </a:extLst>
          </p:cNvPr>
          <p:cNvSpPr txBox="1"/>
          <p:nvPr/>
        </p:nvSpPr>
        <p:spPr>
          <a:xfrm>
            <a:off x="6427263" y="4119148"/>
            <a:ext cx="27004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Georgia" panose="02040502050405020303" pitchFamily="18" charset="0"/>
              </a:rPr>
              <a:t>A new global model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684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01632 -0.35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-177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-0.46823 -0.4321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20" y="-2162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 L -0.17327 -0.3650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63" y="-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2266 0.3113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" y="1555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0.28108 0.3062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45" y="1530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24305 0.2988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3" y="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141E5-286D-4A1F-BD58-AD22220E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C5CAB3-286C-49E9-B91A-4BFB51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Challenge – </a:t>
            </a:r>
            <a:r>
              <a:rPr lang="en-US" altLang="zh-CN" sz="3200" dirty="0">
                <a:latin typeface="Georgia" panose="02040502050405020303" pitchFamily="18" charset="0"/>
              </a:rPr>
              <a:t>User Heterogeneity</a:t>
            </a:r>
            <a:endParaRPr lang="zh-CN" altLang="en-US" sz="32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9BF64-0BD7-41DF-B297-020D89DAE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2"/>
          <a:stretch/>
        </p:blipFill>
        <p:spPr>
          <a:xfrm>
            <a:off x="4210762" y="1364242"/>
            <a:ext cx="4489865" cy="3570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20E43-7452-43AB-B8D8-E38868B7E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722" b="53173"/>
          <a:stretch/>
        </p:blipFill>
        <p:spPr>
          <a:xfrm>
            <a:off x="153147" y="1324001"/>
            <a:ext cx="3581400" cy="2311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0EC34-48C5-46FC-AFBE-353334D6CD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078"/>
          <a:stretch/>
        </p:blipFill>
        <p:spPr>
          <a:xfrm>
            <a:off x="153147" y="3752810"/>
            <a:ext cx="3581400" cy="22553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B721D2-4FC9-42D7-B032-B488CACD56F7}"/>
              </a:ext>
            </a:extLst>
          </p:cNvPr>
          <p:cNvSpPr/>
          <p:nvPr/>
        </p:nvSpPr>
        <p:spPr>
          <a:xfrm rot="1255517">
            <a:off x="6098388" y="3474090"/>
            <a:ext cx="339146" cy="1395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AD65A-9A9A-49DB-A768-3018A0E0E3C6}"/>
              </a:ext>
            </a:extLst>
          </p:cNvPr>
          <p:cNvCxnSpPr>
            <a:cxnSpLocks/>
          </p:cNvCxnSpPr>
          <p:nvPr/>
        </p:nvCxnSpPr>
        <p:spPr>
          <a:xfrm flipV="1">
            <a:off x="6093788" y="3484453"/>
            <a:ext cx="304800" cy="127441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F9D0F9-9258-4FFD-901D-3627AB83AA9D}"/>
              </a:ext>
            </a:extLst>
          </p:cNvPr>
          <p:cNvSpPr txBox="1"/>
          <p:nvPr/>
        </p:nvSpPr>
        <p:spPr>
          <a:xfrm>
            <a:off x="3830336" y="4876779"/>
            <a:ext cx="525071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400" dirty="0">
                <a:latin typeface="Georgia" panose="02040502050405020303" pitchFamily="18" charset="0"/>
              </a:rPr>
              <a:t>In this situation, a </a:t>
            </a:r>
            <a:r>
              <a:rPr lang="en-US" altLang="zh-CN" sz="2400" dirty="0">
                <a:solidFill>
                  <a:srgbClr val="C00000"/>
                </a:solidFill>
                <a:latin typeface="Georgia" panose="02040502050405020303" pitchFamily="18" charset="0"/>
              </a:rPr>
              <a:t>single</a:t>
            </a:r>
            <a:r>
              <a:rPr lang="en-US" altLang="zh-CN" sz="2400" dirty="0">
                <a:latin typeface="Georgia" panose="02040502050405020303" pitchFamily="18" charset="0"/>
              </a:rPr>
              <a:t> linear classifier </a:t>
            </a:r>
            <a:r>
              <a:rPr lang="en-US" altLang="zh-CN" sz="2400" dirty="0">
                <a:solidFill>
                  <a:srgbClr val="C00000"/>
                </a:solidFill>
                <a:latin typeface="Georgia" panose="02040502050405020303" pitchFamily="18" charset="0"/>
              </a:rPr>
              <a:t>can not simultaneously </a:t>
            </a:r>
            <a:r>
              <a:rPr lang="en-US" altLang="zh-CN" sz="2400" dirty="0">
                <a:latin typeface="Georgia" panose="02040502050405020303" pitchFamily="18" charset="0"/>
              </a:rPr>
              <a:t>be correct for all clients.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94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F1CE7-F305-4291-A3DA-0C697544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1CBDCA-9967-4811-8ADB-80DE665F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Motivation</a:t>
            </a:r>
            <a:endParaRPr lang="zh-CN" altLang="en-US" sz="32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1A296-921B-417B-8D55-87CA88FAE7CA}"/>
              </a:ext>
            </a:extLst>
          </p:cNvPr>
          <p:cNvSpPr txBox="1"/>
          <p:nvPr/>
        </p:nvSpPr>
        <p:spPr>
          <a:xfrm>
            <a:off x="410538" y="1379186"/>
            <a:ext cx="854840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>
              <a:spcBef>
                <a:spcPts val="0"/>
              </a:spcBef>
              <a:spcAft>
                <a:spcPts val="0"/>
              </a:spcAft>
              <a:defRPr kumimoji="1" sz="2800" kern="0">
                <a:latin typeface="Georgia" panose="02040502050405020303" pitchFamily="18" charset="0"/>
                <a:ea typeface="宋体" charset="0"/>
                <a:cs typeface="Calibri"/>
              </a:defRPr>
            </a:lvl1pPr>
            <a:lvl2pPr>
              <a:defRPr kumimoji="1" sz="1050">
                <a:ea typeface="宋体" charset="0"/>
                <a:cs typeface="Arial" charset="0"/>
              </a:defRPr>
            </a:lvl2pPr>
            <a:lvl3pPr>
              <a:defRPr kumimoji="1" sz="1050">
                <a:ea typeface="宋体" charset="0"/>
                <a:cs typeface="Arial" charset="0"/>
              </a:defRPr>
            </a:lvl3pPr>
            <a:lvl4pPr>
              <a:defRPr kumimoji="1" sz="1050">
                <a:ea typeface="宋体" charset="0"/>
                <a:cs typeface="Arial" charset="0"/>
              </a:defRPr>
            </a:lvl4pPr>
            <a:lvl5pPr>
              <a:defRPr kumimoji="1" sz="1050">
                <a:ea typeface="宋体" charset="0"/>
                <a:cs typeface="Arial" charset="0"/>
              </a:defRPr>
            </a:lvl5pPr>
            <a:lvl6pPr marL="3429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6pPr>
            <a:lvl7pPr marL="6858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7pPr>
            <a:lvl8pPr marL="10287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8pPr>
            <a:lvl9pPr marL="13716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9pPr>
          </a:lstStyle>
          <a:p>
            <a:r>
              <a:rPr lang="en-US" altLang="zh-CN" sz="2400" dirty="0"/>
              <a:t>- There exhibits </a:t>
            </a:r>
            <a:r>
              <a:rPr lang="en-US" altLang="zh-CN" sz="2400" dirty="0">
                <a:solidFill>
                  <a:srgbClr val="FF0000"/>
                </a:solidFill>
              </a:rPr>
              <a:t>intrinsic similarities </a:t>
            </a:r>
            <a:r>
              <a:rPr lang="en-US" altLang="zh-CN" sz="2400" dirty="0"/>
              <a:t>among users’ activities.</a:t>
            </a:r>
            <a:endParaRPr lang="zh-CN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A3880-77D8-45D3-B6F4-E8F0E8F54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77" t="22112" b="41834"/>
          <a:stretch/>
        </p:blipFill>
        <p:spPr>
          <a:xfrm>
            <a:off x="6328804" y="3721039"/>
            <a:ext cx="1593090" cy="1267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84812-1F28-4BE4-93CA-5027435065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18" r="20809" b="26608"/>
          <a:stretch/>
        </p:blipFill>
        <p:spPr>
          <a:xfrm>
            <a:off x="130628" y="1973567"/>
            <a:ext cx="4609131" cy="321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790D5-2BFA-4FD8-BBB7-9ED21A722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68" t="22112" r="17316" b="36123"/>
          <a:stretch/>
        </p:blipFill>
        <p:spPr>
          <a:xfrm>
            <a:off x="7383735" y="2305218"/>
            <a:ext cx="1295400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5BC17-CE83-4A79-9DF3-9C423A878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2112" r="33384" b="36123"/>
          <a:stretch/>
        </p:blipFill>
        <p:spPr>
          <a:xfrm>
            <a:off x="5829949" y="2330381"/>
            <a:ext cx="1295400" cy="1295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D35DE-41B5-459A-9FDA-2DA6AE6786E9}"/>
                  </a:ext>
                </a:extLst>
              </p:cNvPr>
              <p:cNvSpPr txBox="1"/>
              <p:nvPr/>
            </p:nvSpPr>
            <p:spPr>
              <a:xfrm>
                <a:off x="4563274" y="3192615"/>
                <a:ext cx="100828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5400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kumimoji="1" lang="zh-CN" altLang="en-US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1D35DE-41B5-459A-9FDA-2DA6AE67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274" y="3192615"/>
                <a:ext cx="100828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6AEE301-FCBC-460A-B0B8-C52C0B4E7EED}"/>
              </a:ext>
            </a:extLst>
          </p:cNvPr>
          <p:cNvSpPr txBox="1"/>
          <p:nvPr/>
        </p:nvSpPr>
        <p:spPr>
          <a:xfrm>
            <a:off x="4609131" y="3083006"/>
            <a:ext cx="933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Georgia" panose="02040502050405020303" pitchFamily="18" charset="0"/>
              </a:rPr>
              <a:t>due to</a:t>
            </a:r>
            <a:endParaRPr lang="zh-CN" altLang="en-US" sz="2000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2EA35-3FF3-49D3-9A10-AA946B125865}"/>
              </a:ext>
            </a:extLst>
          </p:cNvPr>
          <p:cNvSpPr txBox="1"/>
          <p:nvPr/>
        </p:nvSpPr>
        <p:spPr>
          <a:xfrm>
            <a:off x="212395" y="5272153"/>
            <a:ext cx="9073119" cy="882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>
              <a:spcBef>
                <a:spcPts val="0"/>
              </a:spcBef>
              <a:spcAft>
                <a:spcPts val="0"/>
              </a:spcAft>
              <a:defRPr kumimoji="1" sz="2300" kern="0">
                <a:latin typeface="Georgia" panose="02040502050405020303" pitchFamily="18" charset="0"/>
                <a:ea typeface="宋体" charset="0"/>
                <a:cs typeface="Calibri"/>
              </a:defRPr>
            </a:lvl1pPr>
            <a:lvl2pPr>
              <a:defRPr kumimoji="1" sz="1050">
                <a:ea typeface="宋体" charset="0"/>
                <a:cs typeface="Arial" charset="0"/>
              </a:defRPr>
            </a:lvl2pPr>
            <a:lvl3pPr>
              <a:defRPr kumimoji="1" sz="1050">
                <a:ea typeface="宋体" charset="0"/>
                <a:cs typeface="Arial" charset="0"/>
              </a:defRPr>
            </a:lvl3pPr>
            <a:lvl4pPr>
              <a:defRPr kumimoji="1" sz="1050">
                <a:ea typeface="宋体" charset="0"/>
                <a:cs typeface="Arial" charset="0"/>
              </a:defRPr>
            </a:lvl4pPr>
            <a:lvl5pPr>
              <a:defRPr kumimoji="1" sz="1050">
                <a:ea typeface="宋体" charset="0"/>
                <a:cs typeface="Arial" charset="0"/>
              </a:defRPr>
            </a:lvl5pPr>
            <a:lvl6pPr marL="3429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6pPr>
            <a:lvl7pPr marL="6858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7pPr>
            <a:lvl8pPr marL="10287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8pPr>
            <a:lvl9pPr marL="13716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9pPr>
          </a:lstStyle>
          <a:p>
            <a:r>
              <a:rPr lang="en-US" altLang="zh-CN" sz="2000" dirty="0"/>
              <a:t>A clear clustering relationship among subjects in the walking dataset, where the</a:t>
            </a:r>
            <a:r>
              <a:rPr lang="zh-CN" altLang="en-US" sz="2000" dirty="0"/>
              <a:t> </a:t>
            </a:r>
            <a:r>
              <a:rPr lang="en-US" altLang="zh-CN" sz="2000" dirty="0"/>
              <a:t>data from the same type of smartphone is grouped to the same cluster.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412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41B71-4278-4183-89B2-A63C9110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A806E8-3EA0-4A7F-896A-739F8AA8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Motivation</a:t>
            </a:r>
            <a:r>
              <a:rPr lang="en-US" altLang="zh-CN" sz="3200" dirty="0">
                <a:latin typeface="Georgia" panose="02040502050405020303" pitchFamily="18" charset="0"/>
              </a:rPr>
              <a:t> – </a:t>
            </a:r>
            <a:r>
              <a:rPr lang="en-US" altLang="zh-CN" sz="3200" dirty="0" err="1">
                <a:latin typeface="Georgia" panose="02040502050405020303" pitchFamily="18" charset="0"/>
              </a:rPr>
              <a:t>Clusterability</a:t>
            </a:r>
            <a:r>
              <a:rPr lang="en-US" altLang="zh-CN" sz="3200" dirty="0">
                <a:latin typeface="Georgia" panose="02040502050405020303" pitchFamily="18" charset="0"/>
              </a:rPr>
              <a:t> on Learning</a:t>
            </a:r>
            <a:endParaRPr lang="zh-CN" altLang="en-US" sz="3200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554E-E425-4156-AF4E-F3CD0197BF6A}"/>
              </a:ext>
            </a:extLst>
          </p:cNvPr>
          <p:cNvSpPr txBox="1"/>
          <p:nvPr/>
        </p:nvSpPr>
        <p:spPr>
          <a:xfrm>
            <a:off x="290955" y="1354805"/>
            <a:ext cx="6781799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>
              <a:spcBef>
                <a:spcPts val="0"/>
              </a:spcBef>
              <a:spcAft>
                <a:spcPts val="0"/>
              </a:spcAft>
              <a:defRPr kumimoji="1" sz="2800" kern="0">
                <a:latin typeface="Georgia" panose="02040502050405020303" pitchFamily="18" charset="0"/>
                <a:ea typeface="宋体" charset="0"/>
                <a:cs typeface="Calibri"/>
              </a:defRPr>
            </a:lvl1pPr>
            <a:lvl2pPr>
              <a:defRPr kumimoji="1" sz="1050">
                <a:ea typeface="宋体" charset="0"/>
                <a:cs typeface="Arial" charset="0"/>
              </a:defRPr>
            </a:lvl2pPr>
            <a:lvl3pPr>
              <a:defRPr kumimoji="1" sz="1050">
                <a:ea typeface="宋体" charset="0"/>
                <a:cs typeface="Arial" charset="0"/>
              </a:defRPr>
            </a:lvl3pPr>
            <a:lvl4pPr>
              <a:defRPr kumimoji="1" sz="1050">
                <a:ea typeface="宋体" charset="0"/>
                <a:cs typeface="Arial" charset="0"/>
              </a:defRPr>
            </a:lvl4pPr>
            <a:lvl5pPr>
              <a:defRPr kumimoji="1" sz="1050">
                <a:ea typeface="宋体" charset="0"/>
                <a:cs typeface="Arial" charset="0"/>
              </a:defRPr>
            </a:lvl5pPr>
            <a:lvl6pPr marL="3429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6pPr>
            <a:lvl7pPr marL="6858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7pPr>
            <a:lvl8pPr marL="10287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8pPr>
            <a:lvl9pPr marL="13716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9pPr>
          </a:lstStyle>
          <a:p>
            <a:r>
              <a:rPr lang="en-US" altLang="zh-CN" sz="2400" dirty="0"/>
              <a:t>Hopkins statistic: data X vs random data</a:t>
            </a:r>
            <a:endParaRPr lang="zh-CN" alt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AE4C4-927E-4C99-B41B-AC9A318B6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94" t="36917" r="22502" b="13413"/>
          <a:stretch/>
        </p:blipFill>
        <p:spPr>
          <a:xfrm>
            <a:off x="6768307" y="2995297"/>
            <a:ext cx="1947763" cy="2103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6FFE1-04D2-4FEB-9A69-E41E45257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21" t="37708" r="45076" b="12413"/>
          <a:stretch/>
        </p:blipFill>
        <p:spPr>
          <a:xfrm>
            <a:off x="4922342" y="3072243"/>
            <a:ext cx="1947763" cy="2112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30EF5-FE55-4D24-9A5C-0C8967D3DD9C}"/>
              </a:ext>
            </a:extLst>
          </p:cNvPr>
          <p:cNvSpPr txBox="1"/>
          <p:nvPr/>
        </p:nvSpPr>
        <p:spPr>
          <a:xfrm>
            <a:off x="5127934" y="5476200"/>
            <a:ext cx="1328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Georgia" panose="02040502050405020303" pitchFamily="18" charset="0"/>
              </a:rPr>
              <a:t>data X</a:t>
            </a:r>
            <a:endParaRPr lang="zh-CN" altLang="en-US" sz="2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CB1FBD-5FD2-46FA-BF8F-F797FCEB8C42}"/>
                  </a:ext>
                </a:extLst>
              </p:cNvPr>
              <p:cNvSpPr txBox="1"/>
              <p:nvPr/>
            </p:nvSpPr>
            <p:spPr>
              <a:xfrm>
                <a:off x="290955" y="1909643"/>
                <a:ext cx="9372599" cy="8826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lang="zh-CN"/>
                </a:defPPr>
                <a:lvl1pPr>
                  <a:spcBef>
                    <a:spcPts val="0"/>
                  </a:spcBef>
                  <a:spcAft>
                    <a:spcPts val="0"/>
                  </a:spcAft>
                  <a:defRPr kumimoji="1" sz="2300" kern="0">
                    <a:latin typeface="Georgia" panose="02040502050405020303" pitchFamily="18" charset="0"/>
                    <a:ea typeface="宋体" charset="0"/>
                    <a:cs typeface="Calibri"/>
                  </a:defRPr>
                </a:lvl1pPr>
                <a:lvl2pPr>
                  <a:defRPr kumimoji="1" sz="1050">
                    <a:ea typeface="宋体" charset="0"/>
                    <a:cs typeface="Arial" charset="0"/>
                  </a:defRPr>
                </a:lvl2pPr>
                <a:lvl3pPr>
                  <a:defRPr kumimoji="1" sz="1050">
                    <a:ea typeface="宋体" charset="0"/>
                    <a:cs typeface="Arial" charset="0"/>
                  </a:defRPr>
                </a:lvl3pPr>
                <a:lvl4pPr>
                  <a:defRPr kumimoji="1" sz="1050">
                    <a:ea typeface="宋体" charset="0"/>
                    <a:cs typeface="Arial" charset="0"/>
                  </a:defRPr>
                </a:lvl4pPr>
                <a:lvl5pPr>
                  <a:defRPr kumimoji="1" sz="1050">
                    <a:ea typeface="宋体" charset="0"/>
                    <a:cs typeface="Arial" charset="0"/>
                  </a:defRPr>
                </a:lvl5pPr>
                <a:lvl6pPr marL="342900" fontAlgn="base">
                  <a:spcBef>
                    <a:spcPct val="0"/>
                  </a:spcBef>
                  <a:spcAft>
                    <a:spcPct val="0"/>
                  </a:spcAft>
                  <a:defRPr sz="1050">
                    <a:ea typeface="宋体" charset="0"/>
                    <a:cs typeface="Arial" charset="0"/>
                  </a:defRPr>
                </a:lvl6pPr>
                <a:lvl7pPr marL="685800" fontAlgn="base">
                  <a:spcBef>
                    <a:spcPct val="0"/>
                  </a:spcBef>
                  <a:spcAft>
                    <a:spcPct val="0"/>
                  </a:spcAft>
                  <a:defRPr sz="1050">
                    <a:ea typeface="宋体" charset="0"/>
                    <a:cs typeface="Arial" charset="0"/>
                  </a:defRPr>
                </a:lvl7pPr>
                <a:lvl8pPr marL="1028700" fontAlgn="base">
                  <a:spcBef>
                    <a:spcPct val="0"/>
                  </a:spcBef>
                  <a:spcAft>
                    <a:spcPct val="0"/>
                  </a:spcAft>
                  <a:defRPr sz="1050">
                    <a:ea typeface="宋体" charset="0"/>
                    <a:cs typeface="Arial" charset="0"/>
                  </a:defRPr>
                </a:lvl8pPr>
                <a:lvl9pPr marL="1371600" fontAlgn="base">
                  <a:spcBef>
                    <a:spcPct val="0"/>
                  </a:spcBef>
                  <a:spcAft>
                    <a:spcPct val="0"/>
                  </a:spcAft>
                  <a:defRPr sz="1050">
                    <a:ea typeface="宋体" charset="0"/>
                    <a:cs typeface="Arial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zh-CN" sz="1900" dirty="0"/>
                  <a:t>1. Blue data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9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9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9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9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900" dirty="0"/>
                  <a:t>) randomly selected from X;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1900" dirty="0"/>
                  <a:t>2. Red data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9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9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9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9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900" dirty="0"/>
                  <a:t>) randomly generated from Uniform distribution.</a:t>
                </a:r>
                <a:endParaRPr lang="zh-CN" altLang="en-US" sz="19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CB1FBD-5FD2-46FA-BF8F-F797FCEB8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55" y="1909643"/>
                <a:ext cx="9372599" cy="882616"/>
              </a:xfrm>
              <a:prstGeom prst="rect">
                <a:avLst/>
              </a:prstGeom>
              <a:blipFill>
                <a:blip r:embed="rId4"/>
                <a:stretch>
                  <a:fillRect l="-651" b="-1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733EC84-729F-49EC-9511-FFC7B6B8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41" t="34331" r="568" b="11018"/>
          <a:stretch/>
        </p:blipFill>
        <p:spPr>
          <a:xfrm>
            <a:off x="6763088" y="3052974"/>
            <a:ext cx="1847613" cy="2186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DD80-78B9-4371-96C9-0DC8DCAF0D26}"/>
                  </a:ext>
                </a:extLst>
              </p:cNvPr>
              <p:cNvSpPr txBox="1"/>
              <p:nvPr/>
            </p:nvSpPr>
            <p:spPr>
              <a:xfrm>
                <a:off x="290955" y="2641448"/>
                <a:ext cx="5943600" cy="135506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lang="zh-CN"/>
                </a:defPPr>
                <a:lvl1pPr>
                  <a:spcBef>
                    <a:spcPts val="0"/>
                  </a:spcBef>
                  <a:spcAft>
                    <a:spcPts val="0"/>
                  </a:spcAft>
                  <a:defRPr kumimoji="1" sz="2300" kern="0">
                    <a:latin typeface="Georgia" panose="02040502050405020303" pitchFamily="18" charset="0"/>
                    <a:ea typeface="宋体" charset="0"/>
                    <a:cs typeface="Calibri"/>
                  </a:defRPr>
                </a:lvl1pPr>
                <a:lvl2pPr>
                  <a:defRPr kumimoji="1" sz="1050">
                    <a:ea typeface="宋体" charset="0"/>
                    <a:cs typeface="Arial" charset="0"/>
                  </a:defRPr>
                </a:lvl2pPr>
                <a:lvl3pPr>
                  <a:defRPr kumimoji="1" sz="1050">
                    <a:ea typeface="宋体" charset="0"/>
                    <a:cs typeface="Arial" charset="0"/>
                  </a:defRPr>
                </a:lvl3pPr>
                <a:lvl4pPr>
                  <a:defRPr kumimoji="1" sz="1050">
                    <a:ea typeface="宋体" charset="0"/>
                    <a:cs typeface="Arial" charset="0"/>
                  </a:defRPr>
                </a:lvl4pPr>
                <a:lvl5pPr>
                  <a:defRPr kumimoji="1" sz="1050">
                    <a:ea typeface="宋体" charset="0"/>
                    <a:cs typeface="Arial" charset="0"/>
                  </a:defRPr>
                </a:lvl5pPr>
                <a:lvl6pPr marL="342900" fontAlgn="base">
                  <a:spcBef>
                    <a:spcPct val="0"/>
                  </a:spcBef>
                  <a:spcAft>
                    <a:spcPct val="0"/>
                  </a:spcAft>
                  <a:defRPr sz="1050">
                    <a:ea typeface="宋体" charset="0"/>
                    <a:cs typeface="Arial" charset="0"/>
                  </a:defRPr>
                </a:lvl6pPr>
                <a:lvl7pPr marL="685800" fontAlgn="base">
                  <a:spcBef>
                    <a:spcPct val="0"/>
                  </a:spcBef>
                  <a:spcAft>
                    <a:spcPct val="0"/>
                  </a:spcAft>
                  <a:defRPr sz="1050">
                    <a:ea typeface="宋体" charset="0"/>
                    <a:cs typeface="Arial" charset="0"/>
                  </a:defRPr>
                </a:lvl7pPr>
                <a:lvl8pPr marL="1028700" fontAlgn="base">
                  <a:spcBef>
                    <a:spcPct val="0"/>
                  </a:spcBef>
                  <a:spcAft>
                    <a:spcPct val="0"/>
                  </a:spcAft>
                  <a:defRPr sz="1050">
                    <a:ea typeface="宋体" charset="0"/>
                    <a:cs typeface="Arial" charset="0"/>
                  </a:defRPr>
                </a:lvl8pPr>
                <a:lvl9pPr marL="1371600" fontAlgn="base">
                  <a:spcBef>
                    <a:spcPct val="0"/>
                  </a:spcBef>
                  <a:spcAft>
                    <a:spcPct val="0"/>
                  </a:spcAft>
                  <a:defRPr sz="1050">
                    <a:ea typeface="宋体" charset="0"/>
                    <a:cs typeface="Arial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zh-CN" sz="1900" dirty="0"/>
                  <a:t>3. Calculate distances:</a:t>
                </a:r>
              </a:p>
              <a:p>
                <a:r>
                  <a:rPr lang="en-US" altLang="zh-CN" sz="1900" dirty="0"/>
                  <a:t>	</a:t>
                </a:r>
                <a:r>
                  <a:rPr lang="en-US" altLang="zh-CN" sz="19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n-US" altLang="zh-CN" sz="16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𝐔</m:t>
                        </m:r>
                      </m:sub>
                    </m:sSub>
                    <m:r>
                      <a:rPr lang="en-US" altLang="zh-CN" sz="16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to the nearest points in X </a:t>
                </a:r>
              </a:p>
              <a:p>
                <a:r>
                  <a:rPr lang="en-US" altLang="zh-CN" sz="1600" dirty="0"/>
                  <a:t>	</a:t>
                </a:r>
                <a:r>
                  <a:rPr lang="en-US" altLang="zh-CN" sz="16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r>
                      <a:rPr lang="en-US" altLang="zh-CN" sz="16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600" dirty="0"/>
                  <a:t> to the nearest points in X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EADD80-78B9-4371-96C9-0DC8DCAF0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55" y="2641448"/>
                <a:ext cx="5943600" cy="1355065"/>
              </a:xfrm>
              <a:prstGeom prst="rect">
                <a:avLst/>
              </a:prstGeom>
              <a:blipFill>
                <a:blip r:embed="rId5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6F1D55-2BA2-488C-A427-8402DC1A56EB}"/>
              </a:ext>
            </a:extLst>
          </p:cNvPr>
          <p:cNvSpPr txBox="1"/>
          <p:nvPr/>
        </p:nvSpPr>
        <p:spPr>
          <a:xfrm>
            <a:off x="305891" y="3754135"/>
            <a:ext cx="2873742" cy="535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>
              <a:spcBef>
                <a:spcPts val="0"/>
              </a:spcBef>
              <a:spcAft>
                <a:spcPts val="0"/>
              </a:spcAft>
              <a:defRPr kumimoji="1" sz="2300" kern="0">
                <a:latin typeface="Georgia" panose="02040502050405020303" pitchFamily="18" charset="0"/>
                <a:ea typeface="宋体" charset="0"/>
                <a:cs typeface="Calibri"/>
              </a:defRPr>
            </a:lvl1pPr>
            <a:lvl2pPr>
              <a:defRPr kumimoji="1" sz="1050">
                <a:ea typeface="宋体" charset="0"/>
                <a:cs typeface="Arial" charset="0"/>
              </a:defRPr>
            </a:lvl2pPr>
            <a:lvl3pPr>
              <a:defRPr kumimoji="1" sz="1050">
                <a:ea typeface="宋体" charset="0"/>
                <a:cs typeface="Arial" charset="0"/>
              </a:defRPr>
            </a:lvl3pPr>
            <a:lvl4pPr>
              <a:defRPr kumimoji="1" sz="1050">
                <a:ea typeface="宋体" charset="0"/>
                <a:cs typeface="Arial" charset="0"/>
              </a:defRPr>
            </a:lvl4pPr>
            <a:lvl5pPr>
              <a:defRPr kumimoji="1" sz="1050">
                <a:ea typeface="宋体" charset="0"/>
                <a:cs typeface="Arial" charset="0"/>
              </a:defRPr>
            </a:lvl5pPr>
            <a:lvl6pPr marL="3429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6pPr>
            <a:lvl7pPr marL="6858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7pPr>
            <a:lvl8pPr marL="10287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8pPr>
            <a:lvl9pPr marL="13716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9pPr>
          </a:lstStyle>
          <a:p>
            <a:r>
              <a:rPr lang="en-US" altLang="zh-CN" sz="1900" dirty="0"/>
              <a:t>4. Hopkins statistic</a:t>
            </a:r>
            <a:endParaRPr lang="zh-CN" alt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061D20-9986-449A-A8EF-98BCAB20C15A}"/>
                  </a:ext>
                </a:extLst>
              </p:cNvPr>
              <p:cNvSpPr txBox="1"/>
              <p:nvPr/>
            </p:nvSpPr>
            <p:spPr>
              <a:xfrm>
                <a:off x="487221" y="4241627"/>
                <a:ext cx="3058564" cy="803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1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1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1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1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1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1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1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b>
                                  <m:r>
                                    <a:rPr lang="en-US" altLang="zh-CN" sz="2100" b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𝐔</m:t>
                                  </m:r>
                                  <m:r>
                                    <a:rPr lang="en-US" altLang="zh-CN" sz="21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1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100" b="1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100" b="1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100" b="1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100" b="1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100" b="1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100" b="1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b>
                                  <m:r>
                                    <a:rPr lang="en-US" altLang="zh-CN" sz="2100" b="1" i="0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n-US" altLang="zh-CN" sz="2100" b="1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100" b="1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1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1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1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1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1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1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1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b>
                                  <m:r>
                                    <a:rPr lang="en-US" altLang="zh-CN" sz="2100" b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𝐔</m:t>
                                  </m:r>
                                  <m:r>
                                    <a:rPr lang="en-US" altLang="zh-CN" sz="21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100" b="1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061D20-9986-449A-A8EF-98BCAB20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1" y="4241627"/>
                <a:ext cx="3058564" cy="803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02A811-F020-4E96-8683-2F8D6764C4AA}"/>
              </a:ext>
            </a:extLst>
          </p:cNvPr>
          <p:cNvCxnSpPr>
            <a:cxnSpLocks/>
          </p:cNvCxnSpPr>
          <p:nvPr/>
        </p:nvCxnSpPr>
        <p:spPr>
          <a:xfrm>
            <a:off x="6768308" y="2961583"/>
            <a:ext cx="0" cy="2514617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A97D04-E72A-4575-90B9-87A8B71A35B8}"/>
              </a:ext>
            </a:extLst>
          </p:cNvPr>
          <p:cNvCxnSpPr>
            <a:cxnSpLocks/>
          </p:cNvCxnSpPr>
          <p:nvPr/>
        </p:nvCxnSpPr>
        <p:spPr>
          <a:xfrm>
            <a:off x="6763088" y="2961583"/>
            <a:ext cx="0" cy="2514617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7CE2E88-2F30-4109-B04A-4E04015A8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1" t="78491" r="64297"/>
          <a:stretch/>
        </p:blipFill>
        <p:spPr>
          <a:xfrm>
            <a:off x="417352" y="5204230"/>
            <a:ext cx="3107666" cy="9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6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0977A-B827-4B27-8324-8FA5E8D5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D8911-B433-634A-8462-B3CDA1BC706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77F49F-9F54-4742-B62B-122D4207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altLang="zh-CN" sz="3600" dirty="0">
                <a:latin typeface="Georgia" panose="02040502050405020303" pitchFamily="18" charset="0"/>
              </a:rPr>
              <a:t>Motivation</a:t>
            </a:r>
            <a:r>
              <a:rPr lang="en-US" altLang="zh-CN" sz="3200" dirty="0">
                <a:latin typeface="Georgia" panose="02040502050405020303" pitchFamily="18" charset="0"/>
              </a:rPr>
              <a:t> – </a:t>
            </a:r>
            <a:r>
              <a:rPr lang="en-US" altLang="zh-CN" sz="3200" dirty="0" err="1">
                <a:latin typeface="Georgia" panose="02040502050405020303" pitchFamily="18" charset="0"/>
              </a:rPr>
              <a:t>Clusterability</a:t>
            </a:r>
            <a:r>
              <a:rPr lang="en-US" altLang="zh-CN" sz="3200" dirty="0">
                <a:latin typeface="Georgia" panose="02040502050405020303" pitchFamily="18" charset="0"/>
              </a:rPr>
              <a:t> on Learning</a:t>
            </a:r>
            <a:endParaRPr lang="zh-CN" altLang="en-US" sz="32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FAF33-E771-44E2-B69E-32D1AC0E1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99"/>
          <a:stretch/>
        </p:blipFill>
        <p:spPr>
          <a:xfrm>
            <a:off x="508478" y="2554755"/>
            <a:ext cx="8119377" cy="1043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30123-7215-4087-A47D-F3741E41A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05"/>
          <a:stretch/>
        </p:blipFill>
        <p:spPr>
          <a:xfrm>
            <a:off x="508479" y="4346117"/>
            <a:ext cx="8305799" cy="1522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C6BBD-BC0C-4F79-A3BE-23BF39C21D82}"/>
              </a:ext>
            </a:extLst>
          </p:cNvPr>
          <p:cNvSpPr txBox="1"/>
          <p:nvPr/>
        </p:nvSpPr>
        <p:spPr>
          <a:xfrm>
            <a:off x="658586" y="2000601"/>
            <a:ext cx="675458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>
              <a:spcBef>
                <a:spcPts val="0"/>
              </a:spcBef>
              <a:spcAft>
                <a:spcPts val="0"/>
              </a:spcAft>
              <a:defRPr kumimoji="1" sz="2800" kern="0">
                <a:latin typeface="Georgia" panose="02040502050405020303" pitchFamily="18" charset="0"/>
                <a:ea typeface="宋体" charset="0"/>
                <a:cs typeface="Calibri"/>
              </a:defRPr>
            </a:lvl1pPr>
            <a:lvl2pPr>
              <a:defRPr kumimoji="1" sz="1050">
                <a:ea typeface="宋体" charset="0"/>
                <a:cs typeface="Arial" charset="0"/>
              </a:defRPr>
            </a:lvl2pPr>
            <a:lvl3pPr>
              <a:defRPr kumimoji="1" sz="1050">
                <a:ea typeface="宋体" charset="0"/>
                <a:cs typeface="Arial" charset="0"/>
              </a:defRPr>
            </a:lvl3pPr>
            <a:lvl4pPr>
              <a:defRPr kumimoji="1" sz="1050">
                <a:ea typeface="宋体" charset="0"/>
                <a:cs typeface="Arial" charset="0"/>
              </a:defRPr>
            </a:lvl4pPr>
            <a:lvl5pPr>
              <a:defRPr kumimoji="1" sz="1050">
                <a:ea typeface="宋体" charset="0"/>
                <a:cs typeface="Arial" charset="0"/>
              </a:defRPr>
            </a:lvl5pPr>
            <a:lvl6pPr marL="3429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6pPr>
            <a:lvl7pPr marL="6858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7pPr>
            <a:lvl8pPr marL="10287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8pPr>
            <a:lvl9pPr marL="13716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9pPr>
          </a:lstStyle>
          <a:p>
            <a:r>
              <a:rPr lang="en-US" altLang="zh-CN" sz="2000" dirty="0"/>
              <a:t>- Quantifies the clustering tendency of HAR data</a:t>
            </a:r>
            <a:endParaRPr lang="zh-CN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4E646-A2A1-46CB-AB50-BFB3A3BC4E11}"/>
              </a:ext>
            </a:extLst>
          </p:cNvPr>
          <p:cNvSpPr txBox="1"/>
          <p:nvPr/>
        </p:nvSpPr>
        <p:spPr>
          <a:xfrm>
            <a:off x="304801" y="1360977"/>
            <a:ext cx="2971800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>
              <a:spcBef>
                <a:spcPts val="0"/>
              </a:spcBef>
              <a:spcAft>
                <a:spcPts val="0"/>
              </a:spcAft>
              <a:defRPr kumimoji="1" sz="2800" kern="0">
                <a:latin typeface="Georgia" panose="02040502050405020303" pitchFamily="18" charset="0"/>
                <a:ea typeface="宋体" charset="0"/>
                <a:cs typeface="Calibri"/>
              </a:defRPr>
            </a:lvl1pPr>
            <a:lvl2pPr>
              <a:defRPr kumimoji="1" sz="1050">
                <a:ea typeface="宋体" charset="0"/>
                <a:cs typeface="Arial" charset="0"/>
              </a:defRPr>
            </a:lvl2pPr>
            <a:lvl3pPr>
              <a:defRPr kumimoji="1" sz="1050">
                <a:ea typeface="宋体" charset="0"/>
                <a:cs typeface="Arial" charset="0"/>
              </a:defRPr>
            </a:lvl3pPr>
            <a:lvl4pPr>
              <a:defRPr kumimoji="1" sz="1050">
                <a:ea typeface="宋体" charset="0"/>
                <a:cs typeface="Arial" charset="0"/>
              </a:defRPr>
            </a:lvl4pPr>
            <a:lvl5pPr>
              <a:defRPr kumimoji="1" sz="1050">
                <a:ea typeface="宋体" charset="0"/>
                <a:cs typeface="Arial" charset="0"/>
              </a:defRPr>
            </a:lvl5pPr>
            <a:lvl6pPr marL="3429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6pPr>
            <a:lvl7pPr marL="6858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7pPr>
            <a:lvl8pPr marL="10287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8pPr>
            <a:lvl9pPr marL="13716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9pPr>
          </a:lstStyle>
          <a:p>
            <a:r>
              <a:rPr lang="en-US" altLang="zh-CN" sz="2400" dirty="0"/>
              <a:t>Empirical studies</a:t>
            </a:r>
            <a:endParaRPr lang="zh-CN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43464-4D03-4477-A80A-490878FA58CD}"/>
              </a:ext>
            </a:extLst>
          </p:cNvPr>
          <p:cNvSpPr txBox="1"/>
          <p:nvPr/>
        </p:nvSpPr>
        <p:spPr>
          <a:xfrm>
            <a:off x="658586" y="3936817"/>
            <a:ext cx="8305799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>
              <a:spcBef>
                <a:spcPts val="0"/>
              </a:spcBef>
              <a:spcAft>
                <a:spcPts val="0"/>
              </a:spcAft>
              <a:defRPr kumimoji="1" sz="2000" kern="0">
                <a:latin typeface="Georgia" panose="02040502050405020303" pitchFamily="18" charset="0"/>
                <a:ea typeface="宋体" charset="0"/>
                <a:cs typeface="Calibri"/>
              </a:defRPr>
            </a:lvl1pPr>
            <a:lvl2pPr>
              <a:defRPr kumimoji="1" sz="1050">
                <a:ea typeface="宋体" charset="0"/>
                <a:cs typeface="Arial" charset="0"/>
              </a:defRPr>
            </a:lvl2pPr>
            <a:lvl3pPr>
              <a:defRPr kumimoji="1" sz="1050">
                <a:ea typeface="宋体" charset="0"/>
                <a:cs typeface="Arial" charset="0"/>
              </a:defRPr>
            </a:lvl3pPr>
            <a:lvl4pPr>
              <a:defRPr kumimoji="1" sz="1050">
                <a:ea typeface="宋体" charset="0"/>
                <a:cs typeface="Arial" charset="0"/>
              </a:defRPr>
            </a:lvl4pPr>
            <a:lvl5pPr>
              <a:defRPr kumimoji="1" sz="1050">
                <a:ea typeface="宋体" charset="0"/>
                <a:cs typeface="Arial" charset="0"/>
              </a:defRPr>
            </a:lvl5pPr>
            <a:lvl6pPr marL="3429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6pPr>
            <a:lvl7pPr marL="6858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7pPr>
            <a:lvl8pPr marL="10287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8pPr>
            <a:lvl9pPr marL="1371600" fontAlgn="base">
              <a:spcBef>
                <a:spcPct val="0"/>
              </a:spcBef>
              <a:spcAft>
                <a:spcPct val="0"/>
              </a:spcAft>
              <a:defRPr sz="1050">
                <a:ea typeface="宋体" charset="0"/>
                <a:cs typeface="Arial" charset="0"/>
              </a:defRPr>
            </a:lvl9pPr>
          </a:lstStyle>
          <a:p>
            <a:r>
              <a:rPr lang="en-US" altLang="zh-CN" dirty="0"/>
              <a:t>- The Centralized-cluster method has the best performance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CDF71C-CAC7-40A3-95CE-C9E0B538149A}"/>
              </a:ext>
            </a:extLst>
          </p:cNvPr>
          <p:cNvSpPr txBox="1"/>
          <p:nvPr/>
        </p:nvSpPr>
        <p:spPr>
          <a:xfrm>
            <a:off x="3645243" y="5982132"/>
            <a:ext cx="3848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Georgia" panose="02040502050405020303" pitchFamily="18" charset="0"/>
              </a:rPr>
              <a:t>Nodes share a global model</a:t>
            </a:r>
            <a:endParaRPr lang="zh-CN" altLang="en-US" sz="2200" dirty="0">
              <a:ln>
                <a:solidFill>
                  <a:schemeClr val="accent1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5D46CF-57A8-4C9C-B533-EACCEEB202CA}"/>
              </a:ext>
            </a:extLst>
          </p:cNvPr>
          <p:cNvSpPr/>
          <p:nvPr/>
        </p:nvSpPr>
        <p:spPr>
          <a:xfrm>
            <a:off x="3645243" y="4460037"/>
            <a:ext cx="1155357" cy="152209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DDC9CC60-A8CE-42F9-AF35-B7440109EA36}"/>
              </a:ext>
            </a:extLst>
          </p:cNvPr>
          <p:cNvSpPr/>
          <p:nvPr/>
        </p:nvSpPr>
        <p:spPr>
          <a:xfrm>
            <a:off x="5624763" y="3649145"/>
            <a:ext cx="2781300" cy="940866"/>
          </a:xfrm>
          <a:prstGeom prst="cloudCallout">
            <a:avLst>
              <a:gd name="adj1" fmla="val 15256"/>
              <a:gd name="adj2" fmla="val 7985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Georgia" panose="02040502050405020303" pitchFamily="18" charset="0"/>
              </a:rPr>
              <a:t>Grouping helps!</a:t>
            </a:r>
            <a:endParaRPr lang="zh-CN" alt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6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1306</Words>
  <Application>Microsoft Office PowerPoint</Application>
  <PresentationFormat>On-screen Show (4:3)</PresentationFormat>
  <Paragraphs>255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LinLibertineT</vt:lpstr>
      <vt:lpstr>TeXGyreTermes-Regular</vt:lpstr>
      <vt:lpstr>Arial</vt:lpstr>
      <vt:lpstr>Calibri</vt:lpstr>
      <vt:lpstr>Cambria Math</vt:lpstr>
      <vt:lpstr>Garamond</vt:lpstr>
      <vt:lpstr>Georgia</vt:lpstr>
      <vt:lpstr>Wingdings</vt:lpstr>
      <vt:lpstr>Office Theme</vt:lpstr>
      <vt:lpstr>ClusterFL: A Similarity-Aware Federated Learning System for Human Activity Recognition</vt:lpstr>
      <vt:lpstr>Outline</vt:lpstr>
      <vt:lpstr>Motivation – Human Activity Recognition </vt:lpstr>
      <vt:lpstr>Motivation - Centralized Deep Learning</vt:lpstr>
      <vt:lpstr>Motivation– Federated Learning</vt:lpstr>
      <vt:lpstr>Challenge – User Heterogeneity</vt:lpstr>
      <vt:lpstr>Motivation</vt:lpstr>
      <vt:lpstr>Motivation – Clusterability on Learning</vt:lpstr>
      <vt:lpstr>Motivation – Clusterability on Learning</vt:lpstr>
      <vt:lpstr>Contribution</vt:lpstr>
      <vt:lpstr>Outline</vt:lpstr>
      <vt:lpstr>Similarity-aware FL Framework</vt:lpstr>
      <vt:lpstr>Similarity-aware FL Framework</vt:lpstr>
      <vt:lpstr>Similarity-aware FL Framework</vt:lpstr>
      <vt:lpstr>Similarity-aware FL – Alternating optimization</vt:lpstr>
      <vt:lpstr>Similarity-aware FL -- Cluster indicator</vt:lpstr>
      <vt:lpstr>Similarity-aware FL -- Cluster indicator</vt:lpstr>
      <vt:lpstr>Similarity-aware FL – Alternating optimization</vt:lpstr>
      <vt:lpstr>Similarity-aware FL</vt:lpstr>
      <vt:lpstr>Similarity-aware FL Framework</vt:lpstr>
      <vt:lpstr>Similarity-aware FL Framework</vt:lpstr>
      <vt:lpstr>Optimizing Communication Performance</vt:lpstr>
      <vt:lpstr>Optimizing Communication Performance</vt:lpstr>
      <vt:lpstr>Optimizing Communication Performance</vt:lpstr>
      <vt:lpstr>Optimizing Communication Performance</vt:lpstr>
      <vt:lpstr>Outline</vt:lpstr>
      <vt:lpstr>Experiment Setup</vt:lpstr>
      <vt:lpstr>Experiment Setup</vt:lpstr>
      <vt:lpstr>Experiment Setup</vt:lpstr>
      <vt:lpstr>Visualization of Different Datasets</vt:lpstr>
      <vt:lpstr>Performance on Different Datasets</vt:lpstr>
      <vt:lpstr>Performance on Different Datasets</vt:lpstr>
      <vt:lpstr>Performance on Model Depths</vt:lpstr>
      <vt:lpstr>Performance on the scalability of ClusterFL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Default</dc:creator>
  <cp:lastModifiedBy>hili.chen@sohu.com</cp:lastModifiedBy>
  <cp:revision>70</cp:revision>
  <dcterms:created xsi:type="dcterms:W3CDTF">2014-03-25T18:01:38Z</dcterms:created>
  <dcterms:modified xsi:type="dcterms:W3CDTF">2021-06-24T16:41:38Z</dcterms:modified>
</cp:coreProperties>
</file>